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73" r:id="rId1"/>
  </p:sldMasterIdLst>
  <p:notesMasterIdLst>
    <p:notesMasterId r:id="rId55"/>
  </p:notesMasterIdLst>
  <p:handoutMasterIdLst>
    <p:handoutMasterId r:id="rId56"/>
  </p:handoutMasterIdLst>
  <p:sldIdLst>
    <p:sldId id="429" r:id="rId2"/>
    <p:sldId id="502" r:id="rId3"/>
    <p:sldId id="441" r:id="rId4"/>
    <p:sldId id="443" r:id="rId5"/>
    <p:sldId id="442" r:id="rId6"/>
    <p:sldId id="445" r:id="rId7"/>
    <p:sldId id="446" r:id="rId8"/>
    <p:sldId id="447" r:id="rId9"/>
    <p:sldId id="448" r:id="rId10"/>
    <p:sldId id="449" r:id="rId11"/>
    <p:sldId id="450" r:id="rId12"/>
    <p:sldId id="451" r:id="rId13"/>
    <p:sldId id="452" r:id="rId14"/>
    <p:sldId id="455" r:id="rId15"/>
    <p:sldId id="453" r:id="rId16"/>
    <p:sldId id="456" r:id="rId17"/>
    <p:sldId id="457" r:id="rId18"/>
    <p:sldId id="458" r:id="rId19"/>
    <p:sldId id="460" r:id="rId20"/>
    <p:sldId id="462" r:id="rId21"/>
    <p:sldId id="463" r:id="rId22"/>
    <p:sldId id="464" r:id="rId23"/>
    <p:sldId id="467" r:id="rId24"/>
    <p:sldId id="461" r:id="rId25"/>
    <p:sldId id="466" r:id="rId26"/>
    <p:sldId id="469" r:id="rId27"/>
    <p:sldId id="468" r:id="rId28"/>
    <p:sldId id="474" r:id="rId29"/>
    <p:sldId id="475" r:id="rId30"/>
    <p:sldId id="477" r:id="rId31"/>
    <p:sldId id="478" r:id="rId32"/>
    <p:sldId id="476" r:id="rId33"/>
    <p:sldId id="479" r:id="rId34"/>
    <p:sldId id="480" r:id="rId35"/>
    <p:sldId id="481" r:id="rId36"/>
    <p:sldId id="482" r:id="rId37"/>
    <p:sldId id="483" r:id="rId38"/>
    <p:sldId id="484" r:id="rId39"/>
    <p:sldId id="473" r:id="rId40"/>
    <p:sldId id="485" r:id="rId41"/>
    <p:sldId id="486" r:id="rId42"/>
    <p:sldId id="487" r:id="rId43"/>
    <p:sldId id="488" r:id="rId44"/>
    <p:sldId id="489" r:id="rId45"/>
    <p:sldId id="490" r:id="rId46"/>
    <p:sldId id="491" r:id="rId47"/>
    <p:sldId id="492" r:id="rId48"/>
    <p:sldId id="501" r:id="rId49"/>
    <p:sldId id="498" r:id="rId50"/>
    <p:sldId id="499" r:id="rId51"/>
    <p:sldId id="496" r:id="rId52"/>
    <p:sldId id="497" r:id="rId53"/>
    <p:sldId id="500" r:id="rId5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9900"/>
    <a:srgbClr val="00FFCC"/>
    <a:srgbClr val="9F3C1D"/>
    <a:srgbClr val="CCFF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65" autoAdjust="0"/>
    <p:restoredTop sz="93595" autoAdjust="0"/>
  </p:normalViewPr>
  <p:slideViewPr>
    <p:cSldViewPr>
      <p:cViewPr>
        <p:scale>
          <a:sx n="66" d="100"/>
          <a:sy n="66" d="100"/>
        </p:scale>
        <p:origin x="-1224" y="14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0" d="100"/>
          <a:sy n="50" d="100"/>
        </p:scale>
        <p:origin x="-2636" y="-5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Look of new conservation design</a:t>
            </a:r>
          </a:p>
        </c:rich>
      </c:tx>
      <c:layout/>
      <c:spPr>
        <a:noFill/>
        <a:ln>
          <a:noFill/>
        </a:ln>
        <a:effectLst/>
      </c:spPr>
    </c:title>
    <c:plotArea>
      <c:layout/>
      <c:barChart>
        <c:barDir val="col"/>
        <c:grouping val="clustered"/>
        <c:ser>
          <c:idx val="0"/>
          <c:order val="0"/>
          <c:tx>
            <c:strRef>
              <c:f>Sheet1!$D$4</c:f>
              <c:strCache>
                <c:ptCount val="1"/>
                <c:pt idx="0">
                  <c:v>Exactly the same as the previous design</c:v>
                </c:pt>
              </c:strCache>
            </c:strRef>
          </c:tx>
          <c:spPr>
            <a:solidFill>
              <a:schemeClr val="accent1"/>
            </a:solidFill>
            <a:ln>
              <a:noFill/>
            </a:ln>
            <a:effectLst/>
          </c:spPr>
          <c:cat>
            <c:strRef>
              <c:f>Sheet1!$C$5:$C$10</c:f>
              <c:strCache>
                <c:ptCount val="5"/>
                <c:pt idx="0">
                  <c:v>Architects and Engineers</c:v>
                </c:pt>
                <c:pt idx="2">
                  <c:v>Clergy Men of EOTC</c:v>
                </c:pt>
                <c:pt idx="4">
                  <c:v>Followers of EOTC</c:v>
                </c:pt>
              </c:strCache>
              <c:extLst xmlns:c16r2="http://schemas.microsoft.com/office/drawing/2015/06/chart">
                <c:ext xmlns:c15="http://schemas.microsoft.com/office/drawing/2012/chart" uri="{02D57815-91ED-43cb-92C2-25804820EDAC}">
                  <c15:fullRef>
                    <c15:sqref>Sheet1!$B$5:$C$10</c15:sqref>
                  </c15:fullRef>
                  <c15:levelRef>
                    <c15:sqref>Sheet1!$C$5:$C$10</c15:sqref>
                  </c15:levelRef>
                </c:ext>
              </c:extLst>
            </c:strRef>
          </c:cat>
          <c:val>
            <c:numRef>
              <c:f>Sheet1!$D$5:$D$10</c:f>
              <c:numCache>
                <c:formatCode>General</c:formatCode>
                <c:ptCount val="6"/>
                <c:pt idx="0" formatCode="0.00%">
                  <c:v>0.55600000000000005</c:v>
                </c:pt>
                <c:pt idx="2" formatCode="0.00%">
                  <c:v>3.6000000000000046E-2</c:v>
                </c:pt>
                <c:pt idx="4" formatCode="0.00%">
                  <c:v>0</c:v>
                </c:pt>
              </c:numCache>
            </c:numRef>
          </c:val>
          <c:extLst xmlns:c16r2="http://schemas.microsoft.com/office/drawing/2015/06/chart">
            <c:ext xmlns:c16="http://schemas.microsoft.com/office/drawing/2014/chart" uri="{C3380CC4-5D6E-409C-BE32-E72D297353CC}">
              <c16:uniqueId val="{00000000-6883-4E92-84FA-7057AFEDF622}"/>
            </c:ext>
          </c:extLst>
        </c:ser>
        <c:ser>
          <c:idx val="1"/>
          <c:order val="1"/>
          <c:tx>
            <c:strRef>
              <c:f>Sheet1!$E$4</c:f>
              <c:strCache>
                <c:ptCount val="1"/>
                <c:pt idx="0">
                  <c:v>Same as the previous design but with some changes</c:v>
                </c:pt>
              </c:strCache>
            </c:strRef>
          </c:tx>
          <c:spPr>
            <a:solidFill>
              <a:schemeClr val="accent2"/>
            </a:solidFill>
            <a:ln>
              <a:noFill/>
            </a:ln>
            <a:effectLst/>
          </c:spPr>
          <c:dLbls>
            <c:dLbl>
              <c:idx val="0"/>
              <c:layout>
                <c:manualLayout>
                  <c:x val="2.8285457455093588E-2"/>
                  <c:y val="8.299606691218573E-3"/>
                </c:manualLayout>
              </c:layout>
              <c:showVal val="1"/>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3-6883-4E92-84FA-7057AFEDF622}"/>
                </c:ext>
              </c:extLst>
            </c:dLbl>
            <c:dLbl>
              <c:idx val="2"/>
              <c:layout>
                <c:manualLayout>
                  <c:x val="-2.760976680031741E-2"/>
                  <c:y val="0"/>
                </c:manualLayout>
              </c:layout>
              <c:showVal val="1"/>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Sheet1!$C$5:$C$10</c:f>
              <c:strCache>
                <c:ptCount val="5"/>
                <c:pt idx="0">
                  <c:v>Architects and Engineers</c:v>
                </c:pt>
                <c:pt idx="2">
                  <c:v>Clergy Men of EOTC</c:v>
                </c:pt>
                <c:pt idx="4">
                  <c:v>Followers of EOTC</c:v>
                </c:pt>
              </c:strCache>
              <c:extLst xmlns:c16r2="http://schemas.microsoft.com/office/drawing/2015/06/chart">
                <c:ext xmlns:c15="http://schemas.microsoft.com/office/drawing/2012/chart" uri="{02D57815-91ED-43cb-92C2-25804820EDAC}">
                  <c15:fullRef>
                    <c15:sqref>Sheet1!$B$5:$C$10</c15:sqref>
                  </c15:fullRef>
                  <c15:levelRef>
                    <c15:sqref>Sheet1!$C$5:$C$10</c15:sqref>
                  </c15:levelRef>
                </c:ext>
              </c:extLst>
            </c:strRef>
          </c:cat>
          <c:val>
            <c:numRef>
              <c:f>Sheet1!$E$5:$E$10</c:f>
              <c:numCache>
                <c:formatCode>General</c:formatCode>
                <c:ptCount val="6"/>
                <c:pt idx="0" formatCode="0.00%">
                  <c:v>0.44400000000000034</c:v>
                </c:pt>
                <c:pt idx="2" formatCode="0.00%">
                  <c:v>0.35700000000000032</c:v>
                </c:pt>
                <c:pt idx="4" formatCode="0.00%">
                  <c:v>0.75000000000000133</c:v>
                </c:pt>
              </c:numCache>
            </c:numRef>
          </c:val>
          <c:extLst xmlns:c16r2="http://schemas.microsoft.com/office/drawing/2015/06/chart">
            <c:ext xmlns:c16="http://schemas.microsoft.com/office/drawing/2014/chart" uri="{C3380CC4-5D6E-409C-BE32-E72D297353CC}">
              <c16:uniqueId val="{00000001-6883-4E92-84FA-7057AFEDF622}"/>
            </c:ext>
          </c:extLst>
        </c:ser>
        <c:ser>
          <c:idx val="2"/>
          <c:order val="2"/>
          <c:tx>
            <c:strRef>
              <c:f>Sheet1!$F$4</c:f>
              <c:strCache>
                <c:ptCount val="1"/>
                <c:pt idx="0">
                  <c:v>Changing the previous to brand new design</c:v>
                </c:pt>
              </c:strCache>
            </c:strRef>
          </c:tx>
          <c:spPr>
            <a:solidFill>
              <a:schemeClr val="accent3"/>
            </a:solidFill>
            <a:ln>
              <a:noFill/>
            </a:ln>
            <a:effectLst/>
          </c:spPr>
          <c:cat>
            <c:strRef>
              <c:f>Sheet1!$C$5:$C$10</c:f>
              <c:strCache>
                <c:ptCount val="5"/>
                <c:pt idx="0">
                  <c:v>Architects and Engineers</c:v>
                </c:pt>
                <c:pt idx="2">
                  <c:v>Clergy Men of EOTC</c:v>
                </c:pt>
                <c:pt idx="4">
                  <c:v>Followers of EOTC</c:v>
                </c:pt>
              </c:strCache>
              <c:extLst xmlns:c16r2="http://schemas.microsoft.com/office/drawing/2015/06/chart">
                <c:ext xmlns:c15="http://schemas.microsoft.com/office/drawing/2012/chart" uri="{02D57815-91ED-43cb-92C2-25804820EDAC}">
                  <c15:fullRef>
                    <c15:sqref>Sheet1!$B$5:$C$10</c15:sqref>
                  </c15:fullRef>
                  <c15:levelRef>
                    <c15:sqref>Sheet1!$C$5:$C$10</c15:sqref>
                  </c15:levelRef>
                </c:ext>
              </c:extLst>
            </c:strRef>
          </c:cat>
          <c:val>
            <c:numRef>
              <c:f>Sheet1!$F$5:$F$10</c:f>
              <c:numCache>
                <c:formatCode>General</c:formatCode>
                <c:ptCount val="6"/>
                <c:pt idx="0" formatCode="0.00%">
                  <c:v>0</c:v>
                </c:pt>
                <c:pt idx="2" formatCode="0.00%">
                  <c:v>0.60700000000000065</c:v>
                </c:pt>
                <c:pt idx="4" formatCode="0.00%">
                  <c:v>0.25</c:v>
                </c:pt>
              </c:numCache>
            </c:numRef>
          </c:val>
          <c:extLst xmlns:c16r2="http://schemas.microsoft.com/office/drawing/2015/06/chart">
            <c:ext xmlns:c16="http://schemas.microsoft.com/office/drawing/2014/chart" uri="{C3380CC4-5D6E-409C-BE32-E72D297353CC}">
              <c16:uniqueId val="{00000002-6883-4E92-84FA-7057AFEDF622}"/>
            </c:ext>
          </c:extLst>
        </c:ser>
        <c:gapWidth val="219"/>
        <c:overlap val="-27"/>
        <c:axId val="205152640"/>
        <c:axId val="205154176"/>
      </c:barChart>
      <c:catAx>
        <c:axId val="205152640"/>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5154176"/>
        <c:crosses val="autoZero"/>
        <c:auto val="1"/>
        <c:lblAlgn val="ctr"/>
        <c:lblOffset val="100"/>
      </c:catAx>
      <c:valAx>
        <c:axId val="205154176"/>
        <c:scaling>
          <c:orientation val="minMax"/>
        </c:scaling>
        <c:axPos val="l"/>
        <c:majorGridlines>
          <c:spPr>
            <a:ln w="9525" cap="flat" cmpd="sng" algn="ctr">
              <a:solidFill>
                <a:schemeClr val="tx1">
                  <a:lumMod val="15000"/>
                  <a:lumOff val="85000"/>
                </a:schemeClr>
              </a:solidFill>
              <a:round/>
            </a:ln>
            <a:effectLst/>
          </c:spPr>
        </c:majorGridlines>
        <c:numFmt formatCode="0.00%"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5152640"/>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8315602-409E-4757-9A3D-01B8FFC609BA}"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DF9A14F5-194B-4FDD-A63E-5439D0B49F63}" type="datetimeFigureOut">
              <a:rPr lang="en-US"/>
              <a:pPr>
                <a:defRPr/>
              </a:pPr>
              <a:t>6/28/2018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15D085B-3BEF-4310-A32D-D339D57782F5}" type="slidenum">
              <a:rPr lang="en-US"/>
              <a:pPr>
                <a:defRPr/>
              </a:pPr>
              <a:t>‹#›</a:t>
            </a:fld>
            <a:endParaRPr lang="en-US"/>
          </a:p>
        </p:txBody>
      </p:sp>
    </p:spTree>
    <p:extLst>
      <p:ext uri="{BB962C8B-B14F-4D97-AF65-F5344CB8AC3E}">
        <p14:creationId xmlns:p14="http://schemas.microsoft.com/office/powerpoint/2010/main" xmlns="" val="36253666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a:xfrm>
            <a:off x="7543800" y="6400800"/>
            <a:ext cx="1066800" cy="365125"/>
          </a:xfrm>
          <a:prstGeom prst="rect">
            <a:avLst/>
          </a:prstGeom>
        </p:spPr>
        <p:txBody>
          <a:bodyPr/>
          <a:lstStyle>
            <a:lvl1pPr algn="r">
              <a:defRPr/>
            </a:lvl1pPr>
          </a:lstStyle>
          <a:p>
            <a:pPr>
              <a:defRPr/>
            </a:pPr>
            <a:endParaRPr lang="en-US" dirty="0"/>
          </a:p>
        </p:txBody>
      </p:sp>
    </p:spTree>
    <p:extLst>
      <p:ext uri="{BB962C8B-B14F-4D97-AF65-F5344CB8AC3E}">
        <p14:creationId xmlns="" xmlns:p14="http://schemas.microsoft.com/office/powerpoint/2010/main" val="2718512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6553200" y="6324600"/>
            <a:ext cx="2133600" cy="365125"/>
          </a:xfrm>
          <a:prstGeom prst="rect">
            <a:avLst/>
          </a:prstGeo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1029" name="Picture 2" descr="C:\Users\guestt\Desktop\EiABC\final Logo alone.jpg"/>
          <p:cNvPicPr>
            <a:picLocks noChangeAspect="1" noChangeArrowheads="1"/>
          </p:cNvPicPr>
          <p:nvPr/>
        </p:nvPicPr>
        <p:blipFill>
          <a:blip r:embed="rId5" cstate="print"/>
          <a:srcRect/>
          <a:stretch>
            <a:fillRect/>
          </a:stretch>
        </p:blipFill>
        <p:spPr bwMode="auto">
          <a:xfrm>
            <a:off x="87312" y="76200"/>
            <a:ext cx="903288" cy="685800"/>
          </a:xfrm>
          <a:prstGeom prst="rect">
            <a:avLst/>
          </a:prstGeom>
          <a:noFill/>
          <a:ln w="9525">
            <a:noFill/>
            <a:miter lim="800000"/>
            <a:headEnd/>
            <a:tailEnd/>
          </a:ln>
        </p:spPr>
      </p:pic>
      <p:sp>
        <p:nvSpPr>
          <p:cNvPr id="9" name="Title 1"/>
          <p:cNvSpPr txBox="1">
            <a:spLocks/>
          </p:cNvSpPr>
          <p:nvPr/>
        </p:nvSpPr>
        <p:spPr>
          <a:xfrm>
            <a:off x="381000" y="6477000"/>
            <a:ext cx="2286000" cy="228600"/>
          </a:xfrm>
          <a:prstGeom prst="rect">
            <a:avLst/>
          </a:prstGeom>
        </p:spPr>
        <p:txBody>
          <a:bodyPr/>
          <a:lstStyle>
            <a:lvl1pPr marL="0" marR="0" indent="0" algn="r" defTabSz="914400" rtl="0" eaLnBrk="1" fontAlgn="auto" latinLnBrk="0" hangingPunct="1">
              <a:lnSpc>
                <a:spcPct val="100000"/>
              </a:lnSpc>
              <a:spcBef>
                <a:spcPts val="0"/>
              </a:spcBef>
              <a:spcAft>
                <a:spcPts val="0"/>
              </a:spcAft>
              <a:buClrTx/>
              <a:buSzTx/>
              <a:buFontTx/>
              <a:buNone/>
              <a:tabLst/>
              <a:defRPr lang="en-US" sz="800" baseline="0">
                <a:solidFill>
                  <a:schemeClr val="bg1">
                    <a:lumMod val="50000"/>
                    <a:lumOff val="50000"/>
                  </a:schemeClr>
                </a:solidFill>
                <a:latin typeface="Arial" pitchFamily="34" charset="0"/>
                <a:cs typeface="Arial" pitchFamily="34" charset="0"/>
              </a:defRPr>
            </a:lvl1pPr>
          </a:lstStyle>
          <a:p>
            <a:pPr algn="l">
              <a:defRPr/>
            </a:pPr>
            <a:r>
              <a:rPr dirty="0" smtClean="0">
                <a:ln w="6350">
                  <a:noFill/>
                </a:ln>
                <a:solidFill>
                  <a:schemeClr val="tx1">
                    <a:lumMod val="50000"/>
                    <a:lumOff val="50000"/>
                  </a:schemeClr>
                </a:solidFill>
                <a:ea typeface="+mj-ea"/>
              </a:rPr>
              <a:t>AAU-EiABC,  Chair of</a:t>
            </a:r>
            <a:r>
              <a:rPr baseline="0" dirty="0" smtClean="0">
                <a:ln w="6350">
                  <a:noFill/>
                </a:ln>
                <a:solidFill>
                  <a:schemeClr val="tx1">
                    <a:lumMod val="50000"/>
                    <a:lumOff val="50000"/>
                  </a:schemeClr>
                </a:solidFill>
                <a:ea typeface="+mj-ea"/>
              </a:rPr>
              <a:t>  Conservation</a:t>
            </a:r>
            <a:r>
              <a:rPr dirty="0" smtClean="0">
                <a:ln w="6350">
                  <a:noFill/>
                </a:ln>
                <a:solidFill>
                  <a:schemeClr val="tx1">
                    <a:lumMod val="50000"/>
                    <a:lumOff val="50000"/>
                  </a:schemeClr>
                </a:solidFill>
                <a:ea typeface="+mj-ea"/>
              </a:rPr>
              <a:t> </a:t>
            </a:r>
          </a:p>
          <a:p>
            <a:pPr algn="l">
              <a:defRPr/>
            </a:pPr>
            <a:r>
              <a:rPr b="1" dirty="0" smtClean="0">
                <a:ln w="6350">
                  <a:noFill/>
                </a:ln>
                <a:solidFill>
                  <a:schemeClr val="tx1">
                    <a:lumMod val="50000"/>
                    <a:lumOff val="50000"/>
                  </a:schemeClr>
                </a:solidFill>
                <a:effectLst>
                  <a:outerShdw blurRad="114300" dist="101600" dir="2700000" algn="tl" rotWithShape="0">
                    <a:srgbClr val="000000">
                      <a:alpha val="40000"/>
                    </a:srgbClr>
                  </a:outerShdw>
                </a:effectLst>
                <a:ea typeface="+mj-ea"/>
              </a:rPr>
              <a:t/>
            </a:r>
            <a:br>
              <a:rPr b="1" dirty="0" smtClean="0">
                <a:ln w="6350">
                  <a:noFill/>
                </a:ln>
                <a:solidFill>
                  <a:schemeClr val="tx1">
                    <a:lumMod val="50000"/>
                    <a:lumOff val="50000"/>
                  </a:schemeClr>
                </a:solidFill>
                <a:effectLst>
                  <a:outerShdw blurRad="114300" dist="101600" dir="2700000" algn="tl" rotWithShape="0">
                    <a:srgbClr val="000000">
                      <a:alpha val="40000"/>
                    </a:srgbClr>
                  </a:outerShdw>
                </a:effectLst>
                <a:ea typeface="+mj-ea"/>
              </a:rPr>
            </a:br>
            <a:endParaRPr b="1" dirty="0">
              <a:ln w="6350">
                <a:noFill/>
              </a:ln>
              <a:solidFill>
                <a:schemeClr val="tx1">
                  <a:lumMod val="50000"/>
                  <a:lumOff val="50000"/>
                </a:schemeClr>
              </a:solidFill>
              <a:effectLst>
                <a:outerShdw blurRad="114300" dist="101600" dir="2700000" algn="tl" rotWithShape="0">
                  <a:srgbClr val="000000">
                    <a:alpha val="40000"/>
                  </a:srgbClr>
                </a:outerShdw>
              </a:effectLst>
              <a:ea typeface="+mj-ea"/>
            </a:endParaRPr>
          </a:p>
        </p:txBody>
      </p:sp>
      <p:cxnSp>
        <p:nvCxnSpPr>
          <p:cNvPr id="8" name="Straight Connector 7"/>
          <p:cNvCxnSpPr/>
          <p:nvPr/>
        </p:nvCxnSpPr>
        <p:spPr>
          <a:xfrm flipV="1">
            <a:off x="0" y="762000"/>
            <a:ext cx="9144000"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0" y="6323012"/>
            <a:ext cx="9144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0" name="Title 1"/>
          <p:cNvSpPr txBox="1">
            <a:spLocks/>
          </p:cNvSpPr>
          <p:nvPr userDrawn="1"/>
        </p:nvSpPr>
        <p:spPr>
          <a:xfrm>
            <a:off x="6553200" y="6400800"/>
            <a:ext cx="2133600" cy="304800"/>
          </a:xfrm>
          <a:prstGeom prst="rect">
            <a:avLst/>
          </a:prstGeom>
        </p:spPr>
        <p:txBody>
          <a:bodyPr/>
          <a:lstStyle>
            <a:lvl1pPr marL="0" marR="0" indent="0" algn="r" defTabSz="914400" rtl="0" eaLnBrk="1" fontAlgn="auto" latinLnBrk="0" hangingPunct="1">
              <a:lnSpc>
                <a:spcPct val="100000"/>
              </a:lnSpc>
              <a:spcBef>
                <a:spcPts val="0"/>
              </a:spcBef>
              <a:spcAft>
                <a:spcPts val="0"/>
              </a:spcAft>
              <a:buClrTx/>
              <a:buSzTx/>
              <a:buFontTx/>
              <a:buNone/>
              <a:tabLst/>
              <a:defRPr lang="en-US" sz="800" baseline="0">
                <a:solidFill>
                  <a:schemeClr val="bg1">
                    <a:lumMod val="50000"/>
                    <a:lumOff val="50000"/>
                  </a:schemeClr>
                </a:solidFill>
                <a:latin typeface="Arial" pitchFamily="34" charset="0"/>
                <a:cs typeface="Arial" pitchFamily="34" charset="0"/>
              </a:defRPr>
            </a:lvl1pPr>
          </a:lstStyle>
          <a:p>
            <a:pPr>
              <a:defRPr/>
            </a:pPr>
            <a:r>
              <a:rPr dirty="0" smtClean="0">
                <a:ln w="6350">
                  <a:noFill/>
                </a:ln>
                <a:solidFill>
                  <a:schemeClr val="bg1">
                    <a:lumMod val="50000"/>
                  </a:schemeClr>
                </a:solidFill>
                <a:ea typeface="+mj-ea"/>
              </a:rPr>
              <a:t>Thesis Presentation ,  June, 2018</a:t>
            </a:r>
            <a:endParaRPr b="1" dirty="0">
              <a:ln w="6350">
                <a:noFill/>
              </a:ln>
              <a:effectLst>
                <a:outerShdw blurRad="114300" dist="101600" dir="2700000" algn="tl" rotWithShape="0">
                  <a:srgbClr val="000000">
                    <a:alpha val="40000"/>
                  </a:srgbClr>
                </a:outerShdw>
              </a:effectLst>
              <a:ea typeface="+mj-ea"/>
            </a:endParaRPr>
          </a:p>
        </p:txBody>
      </p:sp>
    </p:spTree>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hyperlink" Target="http://whc.unesco.org/en/list/15/gallery/" TargetMode="External"/><Relationship Id="rId7" Type="http://schemas.openxmlformats.org/officeDocument/2006/relationships/hyperlink" Target="http://whc.unesco.org/en/list/1189/gallery/" TargetMode="External"/><Relationship Id="rId12"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3.xml"/><Relationship Id="rId6" Type="http://schemas.openxmlformats.org/officeDocument/2006/relationships/image" Target="../media/image7.jpeg"/><Relationship Id="rId11" Type="http://schemas.openxmlformats.org/officeDocument/2006/relationships/hyperlink" Target="http://whc.unesco.org/en/list/10/gallery/" TargetMode="External"/><Relationship Id="rId5" Type="http://schemas.openxmlformats.org/officeDocument/2006/relationships/hyperlink" Target="http://whc.unesco.org/en/list/19/gallery/" TargetMode="External"/><Relationship Id="rId10" Type="http://schemas.openxmlformats.org/officeDocument/2006/relationships/image" Target="../media/image9.jpeg"/><Relationship Id="rId4" Type="http://schemas.openxmlformats.org/officeDocument/2006/relationships/image" Target="../media/image6.jpeg"/><Relationship Id="rId9" Type="http://schemas.openxmlformats.org/officeDocument/2006/relationships/hyperlink" Target="http://whc.unesco.org/en/list/1333/gallery/"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31.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3.xml"/><Relationship Id="rId6" Type="http://schemas.openxmlformats.org/officeDocument/2006/relationships/image" Target="../media/image28.emf"/><Relationship Id="rId5" Type="http://schemas.openxmlformats.org/officeDocument/2006/relationships/image" Target="../media/image27.jpeg"/><Relationship Id="rId4" Type="http://schemas.openxmlformats.org/officeDocument/2006/relationships/image" Target="../media/image26.jpeg"/></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3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32.jpeg"/><Relationship Id="rId1" Type="http://schemas.openxmlformats.org/officeDocument/2006/relationships/slideLayout" Target="../slideLayouts/slideLayout3.xml"/><Relationship Id="rId4" Type="http://schemas.openxmlformats.org/officeDocument/2006/relationships/image" Target="../media/image33.jpeg"/></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3.xml"/><Relationship Id="rId5" Type="http://schemas.openxmlformats.org/officeDocument/2006/relationships/image" Target="../media/image44.png"/><Relationship Id="rId4" Type="http://schemas.openxmlformats.org/officeDocument/2006/relationships/image" Target="../media/image4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3.xml"/><Relationship Id="rId5" Type="http://schemas.openxmlformats.org/officeDocument/2006/relationships/image" Target="../media/image27.jpeg"/><Relationship Id="rId4" Type="http://schemas.openxmlformats.org/officeDocument/2006/relationships/image" Target="../media/image47.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381000" y="2438400"/>
            <a:ext cx="8382000" cy="1524000"/>
          </a:xfrm>
        </p:spPr>
        <p:txBody>
          <a:bodyPr/>
          <a:lstStyle/>
          <a:p>
            <a:pPr eaLnBrk="1" hangingPunct="1">
              <a:lnSpc>
                <a:spcPct val="150000"/>
              </a:lnSpc>
            </a:pPr>
            <a:r>
              <a:rPr lang="en-US" sz="7200" dirty="0" smtClean="0">
                <a:latin typeface="Arial" pitchFamily="34" charset="0"/>
                <a:cs typeface="Arial" pitchFamily="34" charset="0"/>
              </a:rPr>
              <a:t>READY</a:t>
            </a:r>
            <a:endParaRPr lang="en-US" sz="72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14400"/>
            <a:ext cx="8763000" cy="5410200"/>
          </a:xfrm>
        </p:spPr>
        <p:txBody>
          <a:bodyPr>
            <a:noAutofit/>
          </a:bodyPr>
          <a:lstStyle/>
          <a:p>
            <a:pPr marL="342900" lvl="1" indent="-342900">
              <a:lnSpc>
                <a:spcPct val="150000"/>
              </a:lnSpc>
              <a:buNone/>
            </a:pPr>
            <a:r>
              <a:rPr lang="en-US" b="1" dirty="0" smtClean="0"/>
              <a:t>Research Scope and Limitations</a:t>
            </a:r>
          </a:p>
          <a:p>
            <a:pPr marL="457200" lvl="1" indent="-342900">
              <a:lnSpc>
                <a:spcPct val="150000"/>
              </a:lnSpc>
              <a:buFont typeface="Wingdings" pitchFamily="2" charset="2"/>
              <a:buChar char="§"/>
            </a:pPr>
            <a:r>
              <a:rPr lang="en-US" sz="2400" b="1" i="1" dirty="0" smtClean="0">
                <a:latin typeface="Arial" pitchFamily="34" charset="0"/>
                <a:cs typeface="Arial" pitchFamily="34" charset="0"/>
              </a:rPr>
              <a:t>Scope</a:t>
            </a:r>
          </a:p>
          <a:p>
            <a:pPr marL="857250" lvl="2" indent="-342900">
              <a:lnSpc>
                <a:spcPct val="150000"/>
              </a:lnSpc>
              <a:buFont typeface="Wingdings" pitchFamily="2" charset="2"/>
              <a:buChar char="ü"/>
            </a:pPr>
            <a:r>
              <a:rPr lang="en-US" i="1" dirty="0" smtClean="0">
                <a:latin typeface="Arial" pitchFamily="34" charset="0"/>
                <a:cs typeface="Arial" pitchFamily="34" charset="0"/>
              </a:rPr>
              <a:t>This research focuses on identifying conservation principles and values for the conservation of Ethiopian Orthodox Tewahdo Church, based on the case of Debrelibanos Monastery.</a:t>
            </a:r>
          </a:p>
          <a:p>
            <a:pPr marL="857250" lvl="2" indent="-342900">
              <a:lnSpc>
                <a:spcPct val="150000"/>
              </a:lnSpc>
              <a:buFont typeface="Wingdings" pitchFamily="2" charset="2"/>
              <a:buChar char="ü"/>
            </a:pPr>
            <a:r>
              <a:rPr lang="en-US" i="1" dirty="0" smtClean="0">
                <a:latin typeface="Arial" pitchFamily="34" charset="0"/>
                <a:cs typeface="Arial" pitchFamily="34" charset="0"/>
              </a:rPr>
              <a:t>The scope also limited to analyzing quantitative data collected from purposively selected </a:t>
            </a:r>
            <a:r>
              <a:rPr lang="en-US" i="1" dirty="0" smtClean="0">
                <a:latin typeface="Arial" pitchFamily="34" charset="0"/>
                <a:cs typeface="Arial" pitchFamily="34" charset="0"/>
              </a:rPr>
              <a:t>respondents and archival analysis.</a:t>
            </a:r>
            <a:endParaRPr lang="en-US" i="1" dirty="0" smtClean="0">
              <a:latin typeface="Arial" pitchFamily="34" charset="0"/>
              <a:cs typeface="Arial" pitchFamily="34" charset="0"/>
            </a:endParaRPr>
          </a:p>
          <a:p>
            <a:pPr marL="342900" lvl="1" indent="-342900">
              <a:lnSpc>
                <a:spcPct val="150000"/>
              </a:lnSpc>
              <a:buNone/>
            </a:pPr>
            <a:endParaRPr lang="en-US" b="1" dirty="0" smtClean="0">
              <a:latin typeface="Arial" pitchFamily="34" charset="0"/>
              <a:cs typeface="Arial" pitchFamily="34" charset="0"/>
            </a:endParaRPr>
          </a:p>
          <a:p>
            <a:pPr algn="ctr">
              <a:lnSpc>
                <a:spcPct val="150000"/>
              </a:lnSpc>
              <a:buNone/>
            </a:pPr>
            <a:endParaRPr lang="en-US" sz="1800" dirty="0" smtClean="0">
              <a:solidFill>
                <a:schemeClr val="accent6">
                  <a:lumMod val="75000"/>
                </a:schemeClr>
              </a:solidFill>
            </a:endParaRPr>
          </a:p>
          <a:p>
            <a:pPr marL="0" lvl="1" indent="1588" algn="ctr">
              <a:lnSpc>
                <a:spcPct val="150000"/>
              </a:lnSpc>
              <a:buNone/>
            </a:pPr>
            <a:endParaRPr lang="en-US" sz="1800" dirty="0"/>
          </a:p>
        </p:txBody>
      </p:sp>
      <p:sp>
        <p:nvSpPr>
          <p:cNvPr id="5" name="Title 1"/>
          <p:cNvSpPr txBox="1">
            <a:spLocks/>
          </p:cNvSpPr>
          <p:nvPr/>
        </p:nvSpPr>
        <p:spPr>
          <a:xfrm>
            <a:off x="6172200" y="304800"/>
            <a:ext cx="2743200" cy="533400"/>
          </a:xfrm>
          <a:prstGeom prst="rect">
            <a:avLst/>
          </a:prstGeom>
        </p:spPr>
        <p:txBody>
          <a:bodyPr>
            <a:noAutofit/>
          </a:bodyPr>
          <a:lstStyle/>
          <a:p>
            <a:pPr marL="0" marR="0" lvl="1" indent="0" algn="ctr" defTabSz="914400" rtl="0" eaLnBrk="0" fontAlgn="base" latinLnBrk="0" hangingPunct="0">
              <a:lnSpc>
                <a:spcPct val="100000"/>
              </a:lnSpc>
              <a:spcBef>
                <a:spcPct val="0"/>
              </a:spcBef>
              <a:spcAft>
                <a:spcPct val="0"/>
              </a:spcAft>
              <a:buClrTx/>
              <a:buSzTx/>
              <a:buFontTx/>
              <a:buNone/>
              <a:tabLst/>
              <a:defRPr/>
            </a:pP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Introduction </a:t>
            </a:r>
            <a:r>
              <a:rPr kumimoji="0" lang="en-US" sz="2000" b="1" i="1" u="none" strike="noStrike" kern="0" cap="none" spc="0" normalizeH="0" baseline="0" noProof="0" dirty="0" err="1" smtClean="0">
                <a:ln>
                  <a:noFill/>
                </a:ln>
                <a:solidFill>
                  <a:schemeClr val="accent1"/>
                </a:solidFill>
                <a:effectLst/>
                <a:uLnTx/>
                <a:uFillTx/>
                <a:latin typeface="Arial" pitchFamily="34" charset="0"/>
                <a:cs typeface="Arial" pitchFamily="34" charset="0"/>
              </a:rPr>
              <a:t>cntd</a:t>
            </a: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a:t>
            </a:r>
            <a:b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br>
            <a:endParaRPr kumimoji="0" lang="en-US" sz="2000" b="0" i="1" u="none" strike="noStrike" kern="0" cap="none" spc="0" normalizeH="0" baseline="0" noProof="0" dirty="0">
              <a:ln>
                <a:noFill/>
              </a:ln>
              <a:solidFill>
                <a:schemeClr val="accent1"/>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14400"/>
            <a:ext cx="8763000" cy="5410200"/>
          </a:xfrm>
        </p:spPr>
        <p:txBody>
          <a:bodyPr>
            <a:noAutofit/>
          </a:bodyPr>
          <a:lstStyle/>
          <a:p>
            <a:pPr marL="342900" lvl="1" indent="-342900">
              <a:lnSpc>
                <a:spcPct val="150000"/>
              </a:lnSpc>
              <a:buNone/>
            </a:pPr>
            <a:r>
              <a:rPr lang="en-US" b="1" dirty="0" smtClean="0"/>
              <a:t>Research Scope and Limitations</a:t>
            </a:r>
          </a:p>
          <a:p>
            <a:pPr marL="457200" lvl="1" indent="-342900">
              <a:lnSpc>
                <a:spcPct val="150000"/>
              </a:lnSpc>
              <a:buFont typeface="Wingdings" pitchFamily="2" charset="2"/>
              <a:buChar char="§"/>
            </a:pPr>
            <a:r>
              <a:rPr lang="en-US" sz="2400" b="1" i="1" dirty="0" smtClean="0">
                <a:latin typeface="Arial" pitchFamily="34" charset="0"/>
                <a:cs typeface="Arial" pitchFamily="34" charset="0"/>
              </a:rPr>
              <a:t>Limitations </a:t>
            </a:r>
          </a:p>
          <a:p>
            <a:pPr marL="857250" lvl="2" indent="-342900">
              <a:lnSpc>
                <a:spcPct val="150000"/>
              </a:lnSpc>
              <a:buFont typeface="Wingdings" pitchFamily="2" charset="2"/>
              <a:buChar char="ü"/>
            </a:pPr>
            <a:r>
              <a:rPr lang="en-US" dirty="0" smtClean="0"/>
              <a:t>Limited number of population who can be qualified </a:t>
            </a:r>
            <a:r>
              <a:rPr lang="en-US" dirty="0" smtClean="0"/>
              <a:t>to participate for the need.</a:t>
            </a:r>
            <a:r>
              <a:rPr lang="en-US" dirty="0" smtClean="0"/>
              <a:t> </a:t>
            </a:r>
            <a:endParaRPr lang="en-US" dirty="0" smtClean="0"/>
          </a:p>
          <a:p>
            <a:pPr marL="857250" lvl="2" indent="-342900">
              <a:lnSpc>
                <a:spcPct val="150000"/>
              </a:lnSpc>
              <a:buFont typeface="Wingdings" pitchFamily="2" charset="2"/>
              <a:buChar char="ü"/>
            </a:pPr>
            <a:r>
              <a:rPr lang="en-US" dirty="0" smtClean="0"/>
              <a:t>Hesitation and lack of awareness of some of  clergy men</a:t>
            </a:r>
          </a:p>
          <a:p>
            <a:pPr marL="857250" lvl="2" indent="-342900">
              <a:lnSpc>
                <a:spcPct val="150000"/>
              </a:lnSpc>
              <a:buFont typeface="Wingdings" pitchFamily="2" charset="2"/>
              <a:buChar char="ü"/>
            </a:pPr>
            <a:r>
              <a:rPr lang="en-US" dirty="0" smtClean="0"/>
              <a:t>luck of similar indigenous case studies.</a:t>
            </a:r>
          </a:p>
          <a:p>
            <a:pPr marL="857250" lvl="2" indent="-342900">
              <a:lnSpc>
                <a:spcPct val="150000"/>
              </a:lnSpc>
              <a:buFont typeface="Wingdings" pitchFamily="2" charset="2"/>
              <a:buChar char="ü"/>
            </a:pPr>
            <a:r>
              <a:rPr lang="en-US" dirty="0" smtClean="0"/>
              <a:t>Lack of compiled historical data of reconstruction and conservation of EOTC monasteries. </a:t>
            </a:r>
          </a:p>
          <a:p>
            <a:pPr algn="ctr">
              <a:lnSpc>
                <a:spcPct val="150000"/>
              </a:lnSpc>
              <a:buNone/>
            </a:pPr>
            <a:endParaRPr lang="en-US" sz="1800" dirty="0" smtClean="0">
              <a:solidFill>
                <a:schemeClr val="accent6">
                  <a:lumMod val="75000"/>
                </a:schemeClr>
              </a:solidFill>
            </a:endParaRPr>
          </a:p>
          <a:p>
            <a:pPr marL="0" lvl="1" indent="1588" algn="ctr">
              <a:lnSpc>
                <a:spcPct val="150000"/>
              </a:lnSpc>
              <a:buNone/>
            </a:pPr>
            <a:endParaRPr lang="en-US" sz="1800" dirty="0"/>
          </a:p>
        </p:txBody>
      </p:sp>
      <p:sp>
        <p:nvSpPr>
          <p:cNvPr id="5" name="Title 1"/>
          <p:cNvSpPr txBox="1">
            <a:spLocks/>
          </p:cNvSpPr>
          <p:nvPr/>
        </p:nvSpPr>
        <p:spPr>
          <a:xfrm>
            <a:off x="6172200" y="304800"/>
            <a:ext cx="2743200" cy="533400"/>
          </a:xfrm>
          <a:prstGeom prst="rect">
            <a:avLst/>
          </a:prstGeom>
        </p:spPr>
        <p:txBody>
          <a:bodyPr>
            <a:noAutofit/>
          </a:bodyPr>
          <a:lstStyle/>
          <a:p>
            <a:pPr marL="0" marR="0" lvl="1" indent="0" algn="ctr" defTabSz="914400" rtl="0" eaLnBrk="0" fontAlgn="base" latinLnBrk="0" hangingPunct="0">
              <a:lnSpc>
                <a:spcPct val="100000"/>
              </a:lnSpc>
              <a:spcBef>
                <a:spcPct val="0"/>
              </a:spcBef>
              <a:spcAft>
                <a:spcPct val="0"/>
              </a:spcAft>
              <a:buClrTx/>
              <a:buSzTx/>
              <a:buFontTx/>
              <a:buNone/>
              <a:tabLst/>
              <a:defRPr/>
            </a:pP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Introduction </a:t>
            </a:r>
            <a:r>
              <a:rPr kumimoji="0" lang="en-US" sz="2000" b="1" i="1" u="none" strike="noStrike" kern="0" cap="none" spc="0" normalizeH="0" baseline="0" noProof="0" dirty="0" err="1" smtClean="0">
                <a:ln>
                  <a:noFill/>
                </a:ln>
                <a:solidFill>
                  <a:schemeClr val="accent1"/>
                </a:solidFill>
                <a:effectLst/>
                <a:uLnTx/>
                <a:uFillTx/>
                <a:latin typeface="Arial" pitchFamily="34" charset="0"/>
                <a:cs typeface="Arial" pitchFamily="34" charset="0"/>
              </a:rPr>
              <a:t>cntd</a:t>
            </a: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a:t>
            </a:r>
            <a:b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br>
            <a:endParaRPr kumimoji="0" lang="en-US" sz="2000" b="0" i="1" u="none" strike="noStrike" kern="0" cap="none" spc="0" normalizeH="0" baseline="0" noProof="0" dirty="0">
              <a:ln>
                <a:noFill/>
              </a:ln>
              <a:solidFill>
                <a:schemeClr val="accent1"/>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14400"/>
            <a:ext cx="8763000" cy="5410200"/>
          </a:xfrm>
        </p:spPr>
        <p:txBody>
          <a:bodyPr>
            <a:noAutofit/>
          </a:bodyPr>
          <a:lstStyle/>
          <a:p>
            <a:pPr algn="ctr">
              <a:buNone/>
            </a:pPr>
            <a:r>
              <a:rPr lang="en-US" b="1" dirty="0" smtClean="0"/>
              <a:t>LITERATURE REVIEW</a:t>
            </a:r>
            <a:endParaRPr lang="en-US" sz="2800" b="1" dirty="0" smtClean="0"/>
          </a:p>
          <a:p>
            <a:pPr marL="457200" lvl="1" indent="-342900">
              <a:lnSpc>
                <a:spcPct val="150000"/>
              </a:lnSpc>
              <a:buFont typeface="Wingdings" pitchFamily="2" charset="2"/>
              <a:buChar char="§"/>
            </a:pPr>
            <a:r>
              <a:rPr lang="en-US" sz="2400" b="1" i="1" dirty="0" smtClean="0">
                <a:latin typeface="Arial" pitchFamily="34" charset="0"/>
                <a:cs typeface="Arial" pitchFamily="34" charset="0"/>
              </a:rPr>
              <a:t>Heritage Conservation </a:t>
            </a:r>
          </a:p>
          <a:p>
            <a:pPr marL="914400" lvl="1" indent="-519113">
              <a:lnSpc>
                <a:spcPct val="150000"/>
              </a:lnSpc>
              <a:buFont typeface="Wingdings" pitchFamily="2" charset="2"/>
              <a:buChar char="ü"/>
            </a:pPr>
            <a:r>
              <a:rPr lang="en-US" sz="2400" dirty="0" smtClean="0"/>
              <a:t>Advancement of modern society. </a:t>
            </a:r>
          </a:p>
          <a:p>
            <a:pPr marL="914400" lvl="1" indent="-519113">
              <a:lnSpc>
                <a:spcPct val="150000"/>
              </a:lnSpc>
              <a:buFont typeface="Wingdings" pitchFamily="2" charset="2"/>
              <a:buChar char="ü"/>
            </a:pPr>
            <a:r>
              <a:rPr lang="en-US" sz="2400" dirty="0" smtClean="0"/>
              <a:t>The definition of objects and structures of the past as heritage.</a:t>
            </a:r>
          </a:p>
          <a:p>
            <a:pPr marL="914400" lvl="1" indent="-519113">
              <a:lnSpc>
                <a:spcPct val="150000"/>
              </a:lnSpc>
              <a:buFont typeface="Wingdings" pitchFamily="2" charset="2"/>
              <a:buChar char="ü"/>
            </a:pPr>
            <a:r>
              <a:rPr lang="en-US" sz="2400" dirty="0" smtClean="0"/>
              <a:t>Growth of policies related to heritage protection, restoration, and conservation.</a:t>
            </a:r>
          </a:p>
          <a:p>
            <a:pPr marL="914400" lvl="1" indent="-519113">
              <a:lnSpc>
                <a:spcPct val="150000"/>
              </a:lnSpc>
              <a:buFont typeface="Wingdings" pitchFamily="2" charset="2"/>
              <a:buChar char="ü"/>
            </a:pPr>
            <a:r>
              <a:rPr lang="en-US" sz="2400" dirty="0" smtClean="0"/>
              <a:t>Deterioration, including weathering, the ageing process, and consumption by users.</a:t>
            </a:r>
          </a:p>
          <a:p>
            <a:pPr marL="0" lvl="1" indent="1588" algn="ctr">
              <a:lnSpc>
                <a:spcPct val="150000"/>
              </a:lnSpc>
              <a:buNone/>
            </a:pPr>
            <a:endParaRPr lang="en-US" sz="1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914400"/>
            <a:ext cx="8686800" cy="5410200"/>
          </a:xfrm>
        </p:spPr>
        <p:txBody>
          <a:bodyPr>
            <a:noAutofit/>
          </a:bodyPr>
          <a:lstStyle/>
          <a:p>
            <a:pPr marL="457200" lvl="1" indent="-342900">
              <a:lnSpc>
                <a:spcPct val="150000"/>
              </a:lnSpc>
              <a:buNone/>
            </a:pPr>
            <a:r>
              <a:rPr lang="en-US" sz="2400" b="1" i="1" dirty="0" smtClean="0">
                <a:latin typeface="Arial" pitchFamily="34" charset="0"/>
                <a:cs typeface="Arial" pitchFamily="34" charset="0"/>
              </a:rPr>
              <a:t>Principles, Traditions and theories of conservation.</a:t>
            </a:r>
          </a:p>
          <a:p>
            <a:pPr marL="457200" lvl="1" indent="-342900">
              <a:lnSpc>
                <a:spcPct val="150000"/>
              </a:lnSpc>
              <a:buFont typeface="Wingdings" pitchFamily="2" charset="2"/>
              <a:buChar char="§"/>
            </a:pPr>
            <a:r>
              <a:rPr lang="en-US" sz="2400" b="1" i="1" dirty="0" smtClean="0"/>
              <a:t>Tradition Of The West </a:t>
            </a:r>
          </a:p>
          <a:p>
            <a:pPr marL="457200" lvl="1" indent="-342900">
              <a:lnSpc>
                <a:spcPct val="150000"/>
              </a:lnSpc>
              <a:buNone/>
            </a:pPr>
            <a:endParaRPr lang="en-US" sz="1100" b="1" i="1" dirty="0" smtClean="0"/>
          </a:p>
          <a:p>
            <a:pPr marL="914400" lvl="1" indent="-519113">
              <a:buFont typeface="Wingdings" pitchFamily="2" charset="2"/>
              <a:buChar char="ü"/>
            </a:pPr>
            <a:r>
              <a:rPr lang="en-US" sz="2400" dirty="0" smtClean="0"/>
              <a:t>Rooted on the western culture associated only with tangible qualities (Euro centric)</a:t>
            </a:r>
          </a:p>
          <a:p>
            <a:pPr marL="914400" lvl="1" indent="-519113">
              <a:buFont typeface="Wingdings" pitchFamily="2" charset="2"/>
              <a:buChar char="ü"/>
            </a:pPr>
            <a:r>
              <a:rPr lang="en-US" sz="2400" dirty="0" smtClean="0"/>
              <a:t>Evolved from the pressures imposed on the historical centers of the cities due to rapid pace of urban growth and change</a:t>
            </a:r>
          </a:p>
          <a:p>
            <a:pPr marL="914400" lvl="1" indent="-519113">
              <a:buFont typeface="Wingdings" pitchFamily="2" charset="2"/>
              <a:buChar char="ü"/>
            </a:pPr>
            <a:r>
              <a:rPr lang="en-US" sz="2400" dirty="0" smtClean="0"/>
              <a:t>The industrializations, population pressures, new developments</a:t>
            </a:r>
          </a:p>
          <a:p>
            <a:pPr marL="914400" lvl="1" indent="-519113">
              <a:buFont typeface="Wingdings" pitchFamily="2" charset="2"/>
              <a:buChar char="ü"/>
            </a:pPr>
            <a:r>
              <a:rPr lang="en-US" sz="2400" dirty="0" smtClean="0"/>
              <a:t>Object based (upon soft science) and Aesthetics (based the hard material science)</a:t>
            </a:r>
            <a:endParaRPr lang="en-US" sz="2400" dirty="0"/>
          </a:p>
        </p:txBody>
      </p:sp>
      <p:sp>
        <p:nvSpPr>
          <p:cNvPr id="5" name="Title 1"/>
          <p:cNvSpPr txBox="1">
            <a:spLocks/>
          </p:cNvSpPr>
          <p:nvPr/>
        </p:nvSpPr>
        <p:spPr>
          <a:xfrm>
            <a:off x="5715000" y="304800"/>
            <a:ext cx="3200400" cy="533400"/>
          </a:xfrm>
          <a:prstGeom prst="rect">
            <a:avLst/>
          </a:prstGeom>
        </p:spPr>
        <p:txBody>
          <a:bodyPr>
            <a:noAutofit/>
          </a:bodyPr>
          <a:lstStyle/>
          <a:p>
            <a:pPr marL="0" marR="0" lvl="1" indent="0" algn="ctr" defTabSz="914400" rtl="0" eaLnBrk="0" fontAlgn="base" latinLnBrk="0" hangingPunct="0">
              <a:lnSpc>
                <a:spcPct val="100000"/>
              </a:lnSpc>
              <a:spcBef>
                <a:spcPct val="0"/>
              </a:spcBef>
              <a:spcAft>
                <a:spcPct val="0"/>
              </a:spcAft>
              <a:buClrTx/>
              <a:buSzTx/>
              <a:buFontTx/>
              <a:buNone/>
              <a:tabLst/>
              <a:defRPr/>
            </a:pP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Literature Review </a:t>
            </a:r>
            <a:r>
              <a:rPr kumimoji="0" lang="en-US" sz="2000" b="1" i="1" u="none" strike="noStrike" kern="0" cap="none" spc="0" normalizeH="0" baseline="0" noProof="0" dirty="0" err="1" smtClean="0">
                <a:ln>
                  <a:noFill/>
                </a:ln>
                <a:solidFill>
                  <a:schemeClr val="accent1"/>
                </a:solidFill>
                <a:effectLst/>
                <a:uLnTx/>
                <a:uFillTx/>
                <a:latin typeface="Arial" pitchFamily="34" charset="0"/>
                <a:cs typeface="Arial" pitchFamily="34" charset="0"/>
              </a:rPr>
              <a:t>cntd</a:t>
            </a: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a:t>
            </a:r>
            <a:b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br>
            <a:endParaRPr kumimoji="0" lang="en-US" sz="2000" b="0" i="1" u="none" strike="noStrike" kern="0" cap="none" spc="0" normalizeH="0" baseline="0" noProof="0" dirty="0">
              <a:ln>
                <a:noFill/>
              </a:ln>
              <a:solidFill>
                <a:schemeClr val="accent1"/>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914400"/>
            <a:ext cx="8382000" cy="5410200"/>
          </a:xfrm>
        </p:spPr>
        <p:txBody>
          <a:bodyPr>
            <a:noAutofit/>
          </a:bodyPr>
          <a:lstStyle/>
          <a:p>
            <a:pPr marL="457200" lvl="1" indent="-342900">
              <a:lnSpc>
                <a:spcPct val="150000"/>
              </a:lnSpc>
              <a:buNone/>
            </a:pPr>
            <a:r>
              <a:rPr lang="en-US" sz="2400" b="1" i="1" dirty="0" smtClean="0">
                <a:latin typeface="Arial" pitchFamily="34" charset="0"/>
                <a:cs typeface="Arial" pitchFamily="34" charset="0"/>
              </a:rPr>
              <a:t>Principles, Traditions and theories of conservation.</a:t>
            </a:r>
          </a:p>
          <a:p>
            <a:pPr marL="457200" lvl="1" indent="-342900">
              <a:lnSpc>
                <a:spcPct val="150000"/>
              </a:lnSpc>
              <a:buFont typeface="Wingdings" pitchFamily="2" charset="2"/>
              <a:buChar char="§"/>
            </a:pPr>
            <a:r>
              <a:rPr lang="en-US" sz="2400" b="1" i="1" dirty="0" smtClean="0"/>
              <a:t>Tr</a:t>
            </a:r>
            <a:r>
              <a:rPr lang="en-US" b="1" i="1" dirty="0" smtClean="0"/>
              <a:t>adition Of The East </a:t>
            </a:r>
          </a:p>
          <a:p>
            <a:pPr marL="457200" lvl="1" indent="-342900">
              <a:lnSpc>
                <a:spcPct val="150000"/>
              </a:lnSpc>
              <a:buNone/>
            </a:pPr>
            <a:endParaRPr lang="en-US" sz="300" b="1" i="1" dirty="0" smtClean="0"/>
          </a:p>
          <a:p>
            <a:pPr>
              <a:lnSpc>
                <a:spcPct val="150000"/>
              </a:lnSpc>
              <a:buFont typeface="Wingdings" pitchFamily="2" charset="2"/>
              <a:buChar char="ü"/>
            </a:pPr>
            <a:r>
              <a:rPr lang="en-US" sz="2400" dirty="0" smtClean="0"/>
              <a:t>Rooted from the Asian tradition of conservation.</a:t>
            </a:r>
          </a:p>
          <a:p>
            <a:pPr>
              <a:lnSpc>
                <a:spcPct val="150000"/>
              </a:lnSpc>
              <a:buFont typeface="Wingdings" pitchFamily="2" charset="2"/>
              <a:buChar char="ü"/>
            </a:pPr>
            <a:r>
              <a:rPr lang="en-US" sz="2400" dirty="0" smtClean="0"/>
              <a:t>Conserving by reconstructing replica.</a:t>
            </a:r>
          </a:p>
          <a:p>
            <a:pPr>
              <a:lnSpc>
                <a:spcPct val="150000"/>
              </a:lnSpc>
              <a:buFont typeface="Wingdings" pitchFamily="2" charset="2"/>
              <a:buChar char="ü"/>
            </a:pPr>
            <a:r>
              <a:rPr lang="en-US" sz="2400" dirty="0" smtClean="0"/>
              <a:t>In the end of the twentieth century, the shift from object oriented to subject oriented conservation tradition. </a:t>
            </a:r>
          </a:p>
          <a:p>
            <a:pPr>
              <a:lnSpc>
                <a:spcPct val="150000"/>
              </a:lnSpc>
              <a:buFont typeface="Wingdings" pitchFamily="2" charset="2"/>
              <a:buChar char="ü"/>
            </a:pPr>
            <a:r>
              <a:rPr lang="en-US" sz="2400" dirty="0" smtClean="0"/>
              <a:t>Acknowledged the plurality of meanings, functions and values for the same object of conservation for different people.</a:t>
            </a:r>
            <a:endParaRPr lang="en-US" sz="2400" dirty="0"/>
          </a:p>
        </p:txBody>
      </p:sp>
      <p:sp>
        <p:nvSpPr>
          <p:cNvPr id="5" name="Title 1"/>
          <p:cNvSpPr txBox="1">
            <a:spLocks/>
          </p:cNvSpPr>
          <p:nvPr/>
        </p:nvSpPr>
        <p:spPr>
          <a:xfrm>
            <a:off x="5715000" y="304800"/>
            <a:ext cx="3200400" cy="533400"/>
          </a:xfrm>
          <a:prstGeom prst="rect">
            <a:avLst/>
          </a:prstGeom>
        </p:spPr>
        <p:txBody>
          <a:bodyPr>
            <a:noAutofit/>
          </a:bodyPr>
          <a:lstStyle/>
          <a:p>
            <a:pPr marL="0" marR="0" lvl="1" indent="0" algn="ctr" defTabSz="914400" rtl="0" eaLnBrk="0" fontAlgn="base" latinLnBrk="0" hangingPunct="0">
              <a:lnSpc>
                <a:spcPct val="100000"/>
              </a:lnSpc>
              <a:spcBef>
                <a:spcPct val="0"/>
              </a:spcBef>
              <a:spcAft>
                <a:spcPct val="0"/>
              </a:spcAft>
              <a:buClrTx/>
              <a:buSzTx/>
              <a:buFontTx/>
              <a:buNone/>
              <a:tabLst/>
              <a:defRPr/>
            </a:pP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Literature Review </a:t>
            </a:r>
            <a:r>
              <a:rPr kumimoji="0" lang="en-US" sz="2000" b="1" i="1" u="none" strike="noStrike" kern="0" cap="none" spc="0" normalizeH="0" baseline="0" noProof="0" dirty="0" err="1" smtClean="0">
                <a:ln>
                  <a:noFill/>
                </a:ln>
                <a:solidFill>
                  <a:schemeClr val="accent1"/>
                </a:solidFill>
                <a:effectLst/>
                <a:uLnTx/>
                <a:uFillTx/>
                <a:latin typeface="Arial" pitchFamily="34" charset="0"/>
                <a:cs typeface="Arial" pitchFamily="34" charset="0"/>
              </a:rPr>
              <a:t>cntd</a:t>
            </a: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a:t>
            </a:r>
            <a:b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br>
            <a:endParaRPr kumimoji="0" lang="en-US" sz="2000" b="0" i="1" u="none" strike="noStrike" kern="0" cap="none" spc="0" normalizeH="0" baseline="0" noProof="0" dirty="0">
              <a:ln>
                <a:noFill/>
              </a:ln>
              <a:solidFill>
                <a:schemeClr val="accent1"/>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914400"/>
            <a:ext cx="8686800" cy="5410200"/>
          </a:xfrm>
        </p:spPr>
        <p:txBody>
          <a:bodyPr>
            <a:noAutofit/>
          </a:bodyPr>
          <a:lstStyle/>
          <a:p>
            <a:pPr marL="457200" lvl="1" indent="-342900">
              <a:lnSpc>
                <a:spcPct val="150000"/>
              </a:lnSpc>
              <a:buNone/>
            </a:pPr>
            <a:r>
              <a:rPr lang="en-US" sz="2400" b="1" i="1" dirty="0" smtClean="0">
                <a:latin typeface="Arial" pitchFamily="34" charset="0"/>
                <a:cs typeface="Arial" pitchFamily="34" charset="0"/>
              </a:rPr>
              <a:t>Principles of conservation.</a:t>
            </a:r>
          </a:p>
          <a:p>
            <a:pPr marL="457200" lvl="1" indent="-342900">
              <a:lnSpc>
                <a:spcPct val="150000"/>
              </a:lnSpc>
              <a:buNone/>
            </a:pPr>
            <a:endParaRPr lang="en-US" sz="2400" b="1" dirty="0" smtClean="0"/>
          </a:p>
          <a:p>
            <a:endParaRPr lang="en-US" dirty="0" smtClean="0"/>
          </a:p>
          <a:p>
            <a:pPr marL="457200" lvl="1" indent="-342900">
              <a:lnSpc>
                <a:spcPct val="150000"/>
              </a:lnSpc>
              <a:buFont typeface="Wingdings" pitchFamily="2" charset="2"/>
              <a:buChar char="§"/>
            </a:pPr>
            <a:endParaRPr lang="en-US" sz="1100" b="1" i="1" dirty="0" smtClean="0"/>
          </a:p>
        </p:txBody>
      </p:sp>
      <p:sp>
        <p:nvSpPr>
          <p:cNvPr id="5" name="Title 1"/>
          <p:cNvSpPr txBox="1">
            <a:spLocks/>
          </p:cNvSpPr>
          <p:nvPr/>
        </p:nvSpPr>
        <p:spPr>
          <a:xfrm>
            <a:off x="5715000" y="304800"/>
            <a:ext cx="3200400" cy="533400"/>
          </a:xfrm>
          <a:prstGeom prst="rect">
            <a:avLst/>
          </a:prstGeom>
        </p:spPr>
        <p:txBody>
          <a:bodyPr>
            <a:noAutofit/>
          </a:bodyPr>
          <a:lstStyle/>
          <a:p>
            <a:pPr marL="0" marR="0" lvl="1" indent="0" algn="ctr" defTabSz="914400" rtl="0" eaLnBrk="0" fontAlgn="base" latinLnBrk="0" hangingPunct="0">
              <a:lnSpc>
                <a:spcPct val="100000"/>
              </a:lnSpc>
              <a:spcBef>
                <a:spcPct val="0"/>
              </a:spcBef>
              <a:spcAft>
                <a:spcPct val="0"/>
              </a:spcAft>
              <a:buClrTx/>
              <a:buSzTx/>
              <a:buFontTx/>
              <a:buNone/>
              <a:tabLst/>
              <a:defRPr/>
            </a:pP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Literature Review </a:t>
            </a:r>
            <a:r>
              <a:rPr kumimoji="0" lang="en-US" sz="2000" b="1" i="1" u="none" strike="noStrike" kern="0" cap="none" spc="0" normalizeH="0" baseline="0" noProof="0" dirty="0" err="1" smtClean="0">
                <a:ln>
                  <a:noFill/>
                </a:ln>
                <a:solidFill>
                  <a:schemeClr val="accent1"/>
                </a:solidFill>
                <a:effectLst/>
                <a:uLnTx/>
                <a:uFillTx/>
                <a:latin typeface="Arial" pitchFamily="34" charset="0"/>
                <a:cs typeface="Arial" pitchFamily="34" charset="0"/>
              </a:rPr>
              <a:t>cntd</a:t>
            </a: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a:t>
            </a:r>
            <a:b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br>
            <a:endParaRPr kumimoji="0" lang="en-US" sz="2000" b="0" i="1" u="none" strike="noStrike" kern="0" cap="none" spc="0" normalizeH="0" baseline="0" noProof="0" dirty="0">
              <a:ln>
                <a:noFill/>
              </a:ln>
              <a:solidFill>
                <a:schemeClr val="accent1"/>
              </a:solidFill>
              <a:effectLst/>
              <a:uLnTx/>
              <a:uFillTx/>
              <a:latin typeface="Arial" pitchFamily="34" charset="0"/>
              <a:cs typeface="Arial" pitchFamily="34" charset="0"/>
            </a:endParaRPr>
          </a:p>
        </p:txBody>
      </p:sp>
      <p:graphicFrame>
        <p:nvGraphicFramePr>
          <p:cNvPr id="4" name="Table 3"/>
          <p:cNvGraphicFramePr>
            <a:graphicFrameLocks noGrp="1"/>
          </p:cNvGraphicFramePr>
          <p:nvPr/>
        </p:nvGraphicFramePr>
        <p:xfrm>
          <a:off x="304800" y="1524000"/>
          <a:ext cx="8382000" cy="4663440"/>
        </p:xfrm>
        <a:graphic>
          <a:graphicData uri="http://schemas.openxmlformats.org/drawingml/2006/table">
            <a:tbl>
              <a:tblPr>
                <a:tableStyleId>{073A0DAA-6AF3-43AB-8588-CEC1D06C72B9}</a:tableStyleId>
              </a:tblPr>
              <a:tblGrid>
                <a:gridCol w="2794000"/>
                <a:gridCol w="2794000"/>
                <a:gridCol w="2794000"/>
              </a:tblGrid>
              <a:tr h="3150973">
                <a:tc>
                  <a:txBody>
                    <a:bodyPr/>
                    <a:lstStyle/>
                    <a:p>
                      <a:r>
                        <a:rPr lang="en-US" dirty="0" smtClean="0"/>
                        <a:t>`</a:t>
                      </a:r>
                    </a:p>
                    <a:p>
                      <a:endParaRPr lang="en-US" dirty="0" smtClean="0"/>
                    </a:p>
                    <a:p>
                      <a:endParaRPr lang="en-US" dirty="0" smtClean="0"/>
                    </a:p>
                    <a:p>
                      <a:endParaRPr lang="en-US" dirty="0" smtClean="0"/>
                    </a:p>
                    <a:p>
                      <a:endParaRPr lang="en-US" dirty="0" smtClean="0"/>
                    </a:p>
                    <a:p>
                      <a:endParaRPr lang="en-US" dirty="0" smtClean="0"/>
                    </a:p>
                    <a:p>
                      <a:endParaRPr lang="en-US" dirty="0" smtClean="0"/>
                    </a:p>
                    <a:p>
                      <a:pPr algn="l"/>
                      <a:endParaRPr lang="en-US" dirty="0"/>
                    </a:p>
                  </a:txBody>
                  <a:tcPr/>
                </a:tc>
                <a:tc>
                  <a:txBody>
                    <a:bodyPr/>
                    <a:lstStyle/>
                    <a:p>
                      <a:endParaRPr lang="en-US" dirty="0"/>
                    </a:p>
                  </a:txBody>
                  <a:tcPr/>
                </a:tc>
                <a:tc>
                  <a:txBody>
                    <a:bodyPr/>
                    <a:lstStyle/>
                    <a:p>
                      <a:endParaRPr lang="en-US" dirty="0"/>
                    </a:p>
                  </a:txBody>
                  <a:tcPr/>
                </a:tc>
              </a:tr>
              <a:tr h="151246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latin typeface="+mn-lt"/>
                          <a:ea typeface="+mn-ea"/>
                          <a:cs typeface="+mn-cs"/>
                        </a:rPr>
                        <a:t>John Ruskin</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latin typeface="+mn-lt"/>
                          <a:ea typeface="+mn-ea"/>
                          <a:cs typeface="+mn-cs"/>
                        </a:rPr>
                        <a:t>(1819–1900) </a:t>
                      </a:r>
                    </a:p>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kern="1200" dirty="0" smtClean="0">
                        <a:solidFill>
                          <a:schemeClr val="dk1"/>
                        </a:solidFill>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latin typeface="+mn-lt"/>
                          <a:ea typeface="+mn-ea"/>
                          <a:cs typeface="+mn-cs"/>
                        </a:rPr>
                        <a:t>“Truth and memory” </a:t>
                      </a:r>
                      <a:endParaRPr lang="en-US" b="1" i="1" dirty="0" smtClean="0"/>
                    </a:p>
                  </a:txBody>
                  <a:tcPr/>
                </a:tc>
                <a:tc>
                  <a:txBody>
                    <a:bodyPr/>
                    <a:lstStyle/>
                    <a:p>
                      <a:pPr algn="ctr"/>
                      <a:r>
                        <a:rPr lang="en-US" b="1" i="1" dirty="0" smtClean="0"/>
                        <a:t>Emmanuel Viollet-le-Duc</a:t>
                      </a:r>
                    </a:p>
                    <a:p>
                      <a:pPr algn="ctr"/>
                      <a:r>
                        <a:rPr lang="en-US" sz="1800" kern="1200" dirty="0" smtClean="0">
                          <a:solidFill>
                            <a:schemeClr val="dk1"/>
                          </a:solidFill>
                          <a:latin typeface="+mn-lt"/>
                          <a:ea typeface="+mn-ea"/>
                          <a:cs typeface="+mn-cs"/>
                        </a:rPr>
                        <a:t>(1814-1879)</a:t>
                      </a:r>
                    </a:p>
                    <a:p>
                      <a:pPr algn="ctr"/>
                      <a:endParaRPr lang="en-US" b="1" i="1" dirty="0" smtClean="0"/>
                    </a:p>
                    <a:p>
                      <a:pPr algn="ctr"/>
                      <a:r>
                        <a:rPr lang="en-US" sz="1800" b="1" kern="1200" dirty="0" smtClean="0">
                          <a:solidFill>
                            <a:schemeClr val="dk1"/>
                          </a:solidFill>
                          <a:latin typeface="+mn-lt"/>
                          <a:ea typeface="+mn-ea"/>
                          <a:cs typeface="+mn-cs"/>
                        </a:rPr>
                        <a:t>"unity of style” </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latin typeface="+mn-lt"/>
                          <a:ea typeface="+mn-ea"/>
                          <a:cs typeface="+mn-cs"/>
                        </a:rPr>
                        <a:t>William Morris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latin typeface="+mn-lt"/>
                          <a:ea typeface="+mn-ea"/>
                          <a:cs typeface="+mn-cs"/>
                        </a:rPr>
                        <a:t>(1834–1896) </a:t>
                      </a:r>
                    </a:p>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kern="1200" dirty="0" smtClean="0">
                        <a:solidFill>
                          <a:schemeClr val="dk1"/>
                        </a:solidFill>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latin typeface="+mn-lt"/>
                          <a:ea typeface="+mn-ea"/>
                          <a:cs typeface="+mn-cs"/>
                        </a:rPr>
                        <a:t>Conservative repair</a:t>
                      </a:r>
                      <a:endParaRPr lang="en-US" sz="1800" kern="1200" dirty="0" smtClean="0">
                        <a:solidFill>
                          <a:schemeClr val="dk1"/>
                        </a:solidFill>
                        <a:latin typeface="+mn-lt"/>
                        <a:ea typeface="+mn-ea"/>
                        <a:cs typeface="+mn-cs"/>
                      </a:endParaRPr>
                    </a:p>
                    <a:p>
                      <a:endParaRPr lang="en-US" dirty="0"/>
                    </a:p>
                  </a:txBody>
                  <a:tcPr/>
                </a:tc>
              </a:tr>
            </a:tbl>
          </a:graphicData>
        </a:graphic>
      </p:graphicFrame>
      <p:pic>
        <p:nvPicPr>
          <p:cNvPr id="7" name="Picture 6"/>
          <p:cNvPicPr/>
          <p:nvPr/>
        </p:nvPicPr>
        <p:blipFill rotWithShape="1">
          <a:blip r:embed="rId2" cstate="print">
            <a:extLst>
              <a:ext uri="{28A0092B-C50C-407E-A947-70E740481C1C}">
                <a14:useLocalDpi xmlns:lc="http://schemas.openxmlformats.org/drawingml/2006/lockedCanvas" xmlns:pic="http://schemas.openxmlformats.org/drawingml/2006/picture" xmlns="" xmlns:w="http://schemas.openxmlformats.org/wordprocessingml/2006/main" xmlns:v="urn:schemas-microsoft-com:vml" xmlns:w10="urn:schemas-microsoft-com:office:word" xmlns:o="urn:schemas-microsoft-com:office:office" xmlns:wp14="http://schemas.microsoft.com/office/word/2010/wordprocessingDrawing" xmlns:w14="http://schemas.microsoft.com/office/word/2010/wordml" xmlns:mc="http://schemas.openxmlformats.org/markup-compatibility/2006"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l="32323" t="10233" r="30001" b="7899"/>
          <a:stretch>
            <a:fillRect/>
          </a:stretch>
        </p:blipFill>
        <p:spPr>
          <a:xfrm>
            <a:off x="3276600" y="1676400"/>
            <a:ext cx="2514600" cy="2971800"/>
          </a:xfrm>
          <a:prstGeom prst="rect">
            <a:avLst/>
          </a:prstGeom>
        </p:spPr>
      </p:pic>
      <p:pic>
        <p:nvPicPr>
          <p:cNvPr id="8" name="Image1"/>
          <p:cNvPicPr/>
          <p:nvPr/>
        </p:nvPicPr>
        <p:blipFill rotWithShape="1">
          <a:blip r:embed="rId3" cstate="print">
            <a:extLst>
              <a:ext uri="{28A0092B-C50C-407E-A947-70E740481C1C}">
                <a14:useLocalDpi xmlns:lc="http://schemas.openxmlformats.org/drawingml/2006/lockedCanvas" xmlns:pic="http://schemas.openxmlformats.org/drawingml/2006/picture" xmlns="" xmlns:w="http://schemas.openxmlformats.org/wordprocessingml/2006/main" xmlns:v="urn:schemas-microsoft-com:vml" xmlns:w10="urn:schemas-microsoft-com:office:word" xmlns:o="urn:schemas-microsoft-com:office:office" xmlns:wp14="http://schemas.microsoft.com/office/word/2010/wordprocessingDrawing" xmlns:w14="http://schemas.microsoft.com/office/word/2010/wordml" xmlns:mc="http://schemas.openxmlformats.org/markup-compatibility/2006"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l="36768" t="15081" r="37171" b="26001"/>
          <a:stretch>
            <a:fillRect/>
          </a:stretch>
        </p:blipFill>
        <p:spPr>
          <a:xfrm>
            <a:off x="457200" y="1676400"/>
            <a:ext cx="2438400" cy="2819400"/>
          </a:xfrm>
          <a:prstGeom prst="rect">
            <a:avLst/>
          </a:prstGeom>
        </p:spPr>
      </p:pic>
      <p:pic>
        <p:nvPicPr>
          <p:cNvPr id="9" name="Image1"/>
          <p:cNvPicPr/>
          <p:nvPr/>
        </p:nvPicPr>
        <p:blipFill rotWithShape="1">
          <a:blip r:embed="rId4" cstate="print">
            <a:extLst>
              <a:ext uri="{28A0092B-C50C-407E-A947-70E740481C1C}">
                <a14:useLocalDpi xmlns:lc="http://schemas.openxmlformats.org/drawingml/2006/lockedCanvas" xmlns:pic="http://schemas.openxmlformats.org/drawingml/2006/picture" xmlns="" xmlns:w="http://schemas.openxmlformats.org/wordprocessingml/2006/main" xmlns:v="urn:schemas-microsoft-com:vml" xmlns:w10="urn:schemas-microsoft-com:office:word" xmlns:o="urn:schemas-microsoft-com:office:office" xmlns:wp14="http://schemas.microsoft.com/office/word/2010/wordprocessingDrawing" xmlns:w14="http://schemas.microsoft.com/office/word/2010/wordml" xmlns:mc="http://schemas.openxmlformats.org/markup-compatibility/2006"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l="14472" t="21853" r="57203" b="12587"/>
          <a:stretch>
            <a:fillRect/>
          </a:stretch>
        </p:blipFill>
        <p:spPr>
          <a:xfrm>
            <a:off x="5943600" y="1676400"/>
            <a:ext cx="2514600" cy="29718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066800"/>
            <a:ext cx="8229600" cy="5257800"/>
          </a:xfrm>
        </p:spPr>
        <p:txBody>
          <a:bodyPr>
            <a:noAutofit/>
          </a:bodyPr>
          <a:lstStyle/>
          <a:p>
            <a:pPr marL="1146175" indent="4763">
              <a:buNone/>
            </a:pPr>
            <a:r>
              <a:rPr lang="en-US" b="1" dirty="0" smtClean="0"/>
              <a:t>John Ruskin </a:t>
            </a:r>
          </a:p>
          <a:p>
            <a:pPr marL="1146175" indent="4763">
              <a:buNone/>
            </a:pPr>
            <a:r>
              <a:rPr lang="en-US" b="1" dirty="0" smtClean="0"/>
              <a:t>“Truth and memory” </a:t>
            </a:r>
            <a:endParaRPr lang="en-US" dirty="0" smtClean="0"/>
          </a:p>
          <a:p>
            <a:pPr marL="457200" lvl="1" indent="-342900">
              <a:lnSpc>
                <a:spcPct val="150000"/>
              </a:lnSpc>
              <a:buNone/>
            </a:pPr>
            <a:endParaRPr lang="en-US" sz="1100" b="1" i="1" dirty="0" smtClean="0"/>
          </a:p>
          <a:p>
            <a:pPr marL="633413" lvl="1" indent="-519113">
              <a:buFont typeface="Wingdings" pitchFamily="2" charset="2"/>
              <a:buChar char="ü"/>
            </a:pPr>
            <a:r>
              <a:rPr lang="en-US" sz="2200" dirty="0" smtClean="0"/>
              <a:t>French architectural historian and theorist </a:t>
            </a:r>
          </a:p>
          <a:p>
            <a:pPr marL="633413" lvl="1" indent="-519113">
              <a:buFont typeface="Wingdings" pitchFamily="2" charset="2"/>
              <a:buChar char="ü"/>
            </a:pPr>
            <a:r>
              <a:rPr lang="en-US" sz="2200" dirty="0" smtClean="0"/>
              <a:t>Known for his book, The Seven Lamps of Architecture, and it was written to analyses the significance of Architectural Conservation. </a:t>
            </a:r>
          </a:p>
          <a:p>
            <a:pPr marL="633413" lvl="1" indent="-519113">
              <a:buFont typeface="Wingdings" pitchFamily="2" charset="2"/>
              <a:buChar char="ü"/>
            </a:pPr>
            <a:r>
              <a:rPr lang="en-US" sz="2200" dirty="0" smtClean="0"/>
              <a:t>He used to document old cathedrals architectural designs</a:t>
            </a:r>
          </a:p>
          <a:p>
            <a:pPr marL="633413" lvl="1" indent="-519113">
              <a:buFont typeface="Wingdings" pitchFamily="2" charset="2"/>
              <a:buChar char="ü"/>
            </a:pPr>
            <a:r>
              <a:rPr lang="en-US" sz="2200" dirty="0" smtClean="0"/>
              <a:t>He opposes imitations, building materials and working methods must be honestly what they appear, and the creator’s intention was essential</a:t>
            </a:r>
          </a:p>
          <a:p>
            <a:pPr marL="633413" lvl="1" indent="-519113">
              <a:buFont typeface="Wingdings" pitchFamily="2" charset="2"/>
              <a:buChar char="ü"/>
            </a:pPr>
            <a:r>
              <a:rPr lang="en-US" sz="2200" dirty="0" smtClean="0"/>
              <a:t>he promoted traditional workmanship</a:t>
            </a:r>
          </a:p>
          <a:p>
            <a:pPr marL="633413" lvl="1" indent="-519113">
              <a:buFont typeface="Wingdings" pitchFamily="2" charset="2"/>
              <a:buChar char="ü"/>
            </a:pPr>
            <a:r>
              <a:rPr lang="en-US" sz="2200" dirty="0" smtClean="0"/>
              <a:t>Truth and honesty are Ruskin’s Principles of Conservation.</a:t>
            </a:r>
          </a:p>
        </p:txBody>
      </p:sp>
      <p:sp>
        <p:nvSpPr>
          <p:cNvPr id="5" name="Title 1"/>
          <p:cNvSpPr txBox="1">
            <a:spLocks/>
          </p:cNvSpPr>
          <p:nvPr/>
        </p:nvSpPr>
        <p:spPr>
          <a:xfrm>
            <a:off x="4724400" y="304800"/>
            <a:ext cx="4267200" cy="533400"/>
          </a:xfrm>
          <a:prstGeom prst="rect">
            <a:avLst/>
          </a:prstGeom>
        </p:spPr>
        <p:txBody>
          <a:bodyPr>
            <a:noAutofit/>
          </a:bodyPr>
          <a:lstStyle/>
          <a:p>
            <a:pPr marL="0" marR="0" lvl="1" indent="0" algn="ctr" defTabSz="914400" rtl="0" eaLnBrk="0" fontAlgn="base" latinLnBrk="0" hangingPunct="0">
              <a:lnSpc>
                <a:spcPct val="100000"/>
              </a:lnSpc>
              <a:spcBef>
                <a:spcPct val="0"/>
              </a:spcBef>
              <a:spcAft>
                <a:spcPct val="0"/>
              </a:spcAft>
              <a:buClrTx/>
              <a:buSzTx/>
              <a:buFontTx/>
              <a:buNone/>
              <a:tabLst/>
              <a:defRPr/>
            </a:pP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Principles of conservation </a:t>
            </a:r>
            <a:r>
              <a:rPr kumimoji="0" lang="en-US" sz="2000" b="1" i="1" u="none" strike="noStrike" kern="0" cap="none" spc="0" normalizeH="0" baseline="0" noProof="0" dirty="0" err="1" smtClean="0">
                <a:ln>
                  <a:noFill/>
                </a:ln>
                <a:solidFill>
                  <a:schemeClr val="accent1"/>
                </a:solidFill>
                <a:effectLst/>
                <a:uLnTx/>
                <a:uFillTx/>
                <a:latin typeface="Arial" pitchFamily="34" charset="0"/>
                <a:cs typeface="Arial" pitchFamily="34" charset="0"/>
              </a:rPr>
              <a:t>cntd</a:t>
            </a: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a:t>
            </a:r>
            <a:b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br>
            <a:endParaRPr kumimoji="0" lang="en-US" sz="2000" b="0" i="1" u="none" strike="noStrike" kern="0" cap="none" spc="0" normalizeH="0" baseline="0" noProof="0" dirty="0">
              <a:ln>
                <a:noFill/>
              </a:ln>
              <a:solidFill>
                <a:schemeClr val="accent1"/>
              </a:solidFill>
              <a:effectLst/>
              <a:uLnTx/>
              <a:uFillTx/>
              <a:latin typeface="Arial" pitchFamily="34" charset="0"/>
              <a:cs typeface="Arial" pitchFamily="34" charset="0"/>
            </a:endParaRPr>
          </a:p>
        </p:txBody>
      </p:sp>
      <p:pic>
        <p:nvPicPr>
          <p:cNvPr id="4" name="Image1"/>
          <p:cNvPicPr/>
          <p:nvPr/>
        </p:nvPicPr>
        <p:blipFill rotWithShape="1">
          <a:blip r:embed="rId2" cstate="print">
            <a:extLst>
              <a:ext uri="{28A0092B-C50C-407E-A947-70E740481C1C}">
                <a14:useLocalDpi xmlns:lc="http://schemas.openxmlformats.org/drawingml/2006/lockedCanvas" xmlns:pic="http://schemas.openxmlformats.org/drawingml/2006/picture" xmlns="" xmlns:w="http://schemas.openxmlformats.org/wordprocessingml/2006/main" xmlns:v="urn:schemas-microsoft-com:vml" xmlns:w10="urn:schemas-microsoft-com:office:word" xmlns:o="urn:schemas-microsoft-com:office:office" xmlns:wp14="http://schemas.microsoft.com/office/word/2010/wordprocessingDrawing" xmlns:w14="http://schemas.microsoft.com/office/word/2010/wordml" xmlns:mc="http://schemas.openxmlformats.org/markup-compatibility/2006"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l="36768" t="15081" r="37171" b="26001"/>
          <a:stretch>
            <a:fillRect/>
          </a:stretch>
        </p:blipFill>
        <p:spPr>
          <a:xfrm>
            <a:off x="609600" y="1066800"/>
            <a:ext cx="838200" cy="10668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066800"/>
            <a:ext cx="8229600" cy="5257800"/>
          </a:xfrm>
        </p:spPr>
        <p:txBody>
          <a:bodyPr>
            <a:noAutofit/>
          </a:bodyPr>
          <a:lstStyle/>
          <a:p>
            <a:pPr marL="1371600" indent="0">
              <a:buNone/>
            </a:pPr>
            <a:r>
              <a:rPr lang="en-US" b="1" i="1" dirty="0" smtClean="0"/>
              <a:t>Emmanuel Viollet-le-Duc </a:t>
            </a:r>
          </a:p>
          <a:p>
            <a:pPr marL="1371600" indent="0">
              <a:buNone/>
            </a:pPr>
            <a:r>
              <a:rPr lang="en-US" b="1" i="1" dirty="0" smtClean="0"/>
              <a:t>"unity of style” </a:t>
            </a:r>
          </a:p>
          <a:p>
            <a:pPr marL="457200" lvl="1" indent="-342900">
              <a:lnSpc>
                <a:spcPct val="150000"/>
              </a:lnSpc>
              <a:buNone/>
            </a:pPr>
            <a:endParaRPr lang="en-US" sz="1100" b="1" i="1" dirty="0" smtClean="0"/>
          </a:p>
          <a:p>
            <a:pPr marL="914400" lvl="1" indent="-519113">
              <a:buFont typeface="Wingdings" pitchFamily="2" charset="2"/>
              <a:buChar char="ü"/>
            </a:pPr>
            <a:r>
              <a:rPr lang="en-US" sz="2400" dirty="0" smtClean="0"/>
              <a:t>French architectural historian and theorist </a:t>
            </a:r>
          </a:p>
          <a:p>
            <a:pPr marL="914400" lvl="1" indent="-519113">
              <a:buFont typeface="Wingdings" pitchFamily="2" charset="2"/>
              <a:buChar char="ü"/>
            </a:pPr>
            <a:r>
              <a:rPr lang="en-US" sz="2400" dirty="0" smtClean="0"/>
              <a:t>Reformulated concept of "unity of style” </a:t>
            </a:r>
          </a:p>
          <a:p>
            <a:pPr marL="914400" lvl="1" indent="-519113">
              <a:buFont typeface="Wingdings" pitchFamily="2" charset="2"/>
              <a:buChar char="ü"/>
            </a:pPr>
            <a:r>
              <a:rPr lang="en-US" sz="2400" dirty="0" smtClean="0"/>
              <a:t>initial aim was to restore in the style of the original</a:t>
            </a:r>
          </a:p>
          <a:p>
            <a:pPr marL="914400" lvl="1" indent="-519113">
              <a:buFont typeface="Wingdings" pitchFamily="2" charset="2"/>
              <a:buChar char="ü"/>
            </a:pPr>
            <a:r>
              <a:rPr lang="en-US" sz="2400" dirty="0" smtClean="0"/>
              <a:t>often added entirely new elements of his own design</a:t>
            </a:r>
          </a:p>
          <a:p>
            <a:pPr marL="914400" lvl="1" indent="-519113">
              <a:buFont typeface="Wingdings" pitchFamily="2" charset="2"/>
              <a:buChar char="ü"/>
            </a:pPr>
            <a:r>
              <a:rPr lang="en-US" sz="2400" dirty="0" smtClean="0"/>
              <a:t>borrowed and "modern" architectural elements in order to create a homogenous whole that never really existed.</a:t>
            </a:r>
          </a:p>
          <a:p>
            <a:pPr marL="914400" lvl="1" indent="-519113">
              <a:buFont typeface="Wingdings" pitchFamily="2" charset="2"/>
              <a:buChar char="ü"/>
            </a:pPr>
            <a:r>
              <a:rPr lang="en-US" sz="2400" dirty="0" smtClean="0"/>
              <a:t>"unity of style” was adopted as a basic principle at The Sixth International Congress of Architects held in Madrid in 1904:</a:t>
            </a:r>
          </a:p>
          <a:p>
            <a:pPr marL="914400" lvl="1" indent="-519113">
              <a:buFont typeface="Wingdings" pitchFamily="2" charset="2"/>
              <a:buChar char="ü"/>
            </a:pPr>
            <a:endParaRPr lang="en-US" sz="2400" dirty="0" smtClean="0"/>
          </a:p>
        </p:txBody>
      </p:sp>
      <p:sp>
        <p:nvSpPr>
          <p:cNvPr id="5" name="Title 1"/>
          <p:cNvSpPr txBox="1">
            <a:spLocks/>
          </p:cNvSpPr>
          <p:nvPr/>
        </p:nvSpPr>
        <p:spPr>
          <a:xfrm>
            <a:off x="4724400" y="304800"/>
            <a:ext cx="4267200" cy="533400"/>
          </a:xfrm>
          <a:prstGeom prst="rect">
            <a:avLst/>
          </a:prstGeom>
        </p:spPr>
        <p:txBody>
          <a:bodyPr>
            <a:noAutofit/>
          </a:bodyPr>
          <a:lstStyle/>
          <a:p>
            <a:pPr marL="0" marR="0" lvl="1" indent="0" algn="ctr" defTabSz="914400" rtl="0" eaLnBrk="0" fontAlgn="base" latinLnBrk="0" hangingPunct="0">
              <a:lnSpc>
                <a:spcPct val="100000"/>
              </a:lnSpc>
              <a:spcBef>
                <a:spcPct val="0"/>
              </a:spcBef>
              <a:spcAft>
                <a:spcPct val="0"/>
              </a:spcAft>
              <a:buClrTx/>
              <a:buSzTx/>
              <a:buFontTx/>
              <a:buNone/>
              <a:tabLst/>
              <a:defRPr/>
            </a:pP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Principles of conservation </a:t>
            </a:r>
            <a:r>
              <a:rPr kumimoji="0" lang="en-US" sz="2000" b="1" i="1" u="none" strike="noStrike" kern="0" cap="none" spc="0" normalizeH="0" baseline="0" noProof="0" dirty="0" err="1" smtClean="0">
                <a:ln>
                  <a:noFill/>
                </a:ln>
                <a:solidFill>
                  <a:schemeClr val="accent1"/>
                </a:solidFill>
                <a:effectLst/>
                <a:uLnTx/>
                <a:uFillTx/>
                <a:latin typeface="Arial" pitchFamily="34" charset="0"/>
                <a:cs typeface="Arial" pitchFamily="34" charset="0"/>
              </a:rPr>
              <a:t>cntd</a:t>
            </a: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a:t>
            </a:r>
            <a:b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br>
            <a:endParaRPr kumimoji="0" lang="en-US" sz="2000" b="0" i="1" u="none" strike="noStrike" kern="0" cap="none" spc="0" normalizeH="0" baseline="0" noProof="0" dirty="0">
              <a:ln>
                <a:noFill/>
              </a:ln>
              <a:solidFill>
                <a:schemeClr val="accent1"/>
              </a:solidFill>
              <a:effectLst/>
              <a:uLnTx/>
              <a:uFillTx/>
              <a:latin typeface="Arial" pitchFamily="34" charset="0"/>
              <a:cs typeface="Arial" pitchFamily="34" charset="0"/>
            </a:endParaRPr>
          </a:p>
        </p:txBody>
      </p:sp>
      <p:pic>
        <p:nvPicPr>
          <p:cNvPr id="4" name="Picture 3"/>
          <p:cNvPicPr/>
          <p:nvPr/>
        </p:nvPicPr>
        <p:blipFill rotWithShape="1">
          <a:blip r:embed="rId2" cstate="print">
            <a:extLst>
              <a:ext uri="{28A0092B-C50C-407E-A947-70E740481C1C}">
                <a14:useLocalDpi xmlns:lc="http://schemas.openxmlformats.org/drawingml/2006/lockedCanvas" xmlns:pic="http://schemas.openxmlformats.org/drawingml/2006/picture" xmlns="" xmlns:w="http://schemas.openxmlformats.org/wordprocessingml/2006/main" xmlns:v="urn:schemas-microsoft-com:vml" xmlns:w10="urn:schemas-microsoft-com:office:word" xmlns:o="urn:schemas-microsoft-com:office:office" xmlns:wp14="http://schemas.microsoft.com/office/word/2010/wordprocessingDrawing" xmlns:w14="http://schemas.microsoft.com/office/word/2010/wordml" xmlns:mc="http://schemas.openxmlformats.org/markup-compatibility/2006"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l="32323" t="10233" r="30001" b="7899"/>
          <a:stretch>
            <a:fillRect/>
          </a:stretch>
        </p:blipFill>
        <p:spPr>
          <a:xfrm>
            <a:off x="762000" y="1066800"/>
            <a:ext cx="914400" cy="10668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066800"/>
            <a:ext cx="8534400" cy="5257800"/>
          </a:xfrm>
        </p:spPr>
        <p:txBody>
          <a:bodyPr>
            <a:noAutofit/>
          </a:bodyPr>
          <a:lstStyle/>
          <a:p>
            <a:pPr marL="1371600" indent="0">
              <a:buNone/>
            </a:pPr>
            <a:r>
              <a:rPr lang="en-US" b="1" dirty="0" smtClean="0"/>
              <a:t>William Morris </a:t>
            </a:r>
          </a:p>
          <a:p>
            <a:pPr marL="1371600" indent="0">
              <a:buNone/>
            </a:pPr>
            <a:r>
              <a:rPr lang="en-US" b="1" dirty="0" smtClean="0"/>
              <a:t>“Conservative repair”</a:t>
            </a:r>
            <a:endParaRPr lang="en-US" dirty="0" smtClean="0"/>
          </a:p>
          <a:p>
            <a:pPr marL="457200" lvl="1" indent="-342900">
              <a:lnSpc>
                <a:spcPct val="150000"/>
              </a:lnSpc>
              <a:buNone/>
            </a:pPr>
            <a:endParaRPr lang="en-US" sz="1100" b="1" i="1" dirty="0" smtClean="0"/>
          </a:p>
          <a:p>
            <a:pPr marL="633413" lvl="1" indent="-519113">
              <a:buFont typeface="Wingdings" pitchFamily="2" charset="2"/>
              <a:buChar char="ü"/>
            </a:pPr>
            <a:r>
              <a:rPr lang="en-US" sz="2400" dirty="0" smtClean="0"/>
              <a:t>He learned about the archaeological and sacred architectural industries and Theology. </a:t>
            </a:r>
          </a:p>
          <a:p>
            <a:pPr marL="633413" lvl="1" indent="-519113">
              <a:buFont typeface="Wingdings" pitchFamily="2" charset="2"/>
              <a:buChar char="ü"/>
            </a:pPr>
            <a:r>
              <a:rPr lang="en-US" sz="2400" dirty="0" smtClean="0"/>
              <a:t>Drafted for the new society (SPAB) a Manifesto, which gives a strong condemnation of modern restoration as arbitrary. </a:t>
            </a:r>
          </a:p>
          <a:p>
            <a:pPr marL="633413" lvl="1" indent="-519113">
              <a:buFont typeface="Wingdings" pitchFamily="2" charset="2"/>
              <a:buChar char="ü"/>
            </a:pPr>
            <a:r>
              <a:rPr lang="en-US" sz="2400" dirty="0" smtClean="0"/>
              <a:t>Everything made by human hands had a form, either beautiful or ugly. ‘Beautiful if it is in accordance with nature, and ugly if it is discordant with nature</a:t>
            </a:r>
          </a:p>
          <a:p>
            <a:pPr marL="633413" lvl="1" indent="-519113">
              <a:buFont typeface="Wingdings" pitchFamily="2" charset="2"/>
              <a:buChar char="ü"/>
            </a:pPr>
            <a:r>
              <a:rPr lang="en-US" sz="2400" dirty="0" smtClean="0"/>
              <a:t>emphasizing the value of work, satisfaction with the mastery of hand skills and the natural aesthetics of the raw material.</a:t>
            </a:r>
          </a:p>
        </p:txBody>
      </p:sp>
      <p:sp>
        <p:nvSpPr>
          <p:cNvPr id="5" name="Title 1"/>
          <p:cNvSpPr txBox="1">
            <a:spLocks/>
          </p:cNvSpPr>
          <p:nvPr/>
        </p:nvSpPr>
        <p:spPr>
          <a:xfrm>
            <a:off x="4724400" y="304800"/>
            <a:ext cx="4267200" cy="533400"/>
          </a:xfrm>
          <a:prstGeom prst="rect">
            <a:avLst/>
          </a:prstGeom>
        </p:spPr>
        <p:txBody>
          <a:bodyPr>
            <a:noAutofit/>
          </a:bodyPr>
          <a:lstStyle/>
          <a:p>
            <a:pPr marL="0" marR="0" lvl="1" indent="0" algn="ctr" defTabSz="914400" rtl="0" eaLnBrk="0" fontAlgn="base" latinLnBrk="0" hangingPunct="0">
              <a:lnSpc>
                <a:spcPct val="100000"/>
              </a:lnSpc>
              <a:spcBef>
                <a:spcPct val="0"/>
              </a:spcBef>
              <a:spcAft>
                <a:spcPct val="0"/>
              </a:spcAft>
              <a:buClrTx/>
              <a:buSzTx/>
              <a:buFontTx/>
              <a:buNone/>
              <a:tabLst/>
              <a:defRPr/>
            </a:pP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Principles of conservation </a:t>
            </a:r>
            <a:r>
              <a:rPr kumimoji="0" lang="en-US" sz="2000" b="1" i="1" u="none" strike="noStrike" kern="0" cap="none" spc="0" normalizeH="0" baseline="0" noProof="0" dirty="0" err="1" smtClean="0">
                <a:ln>
                  <a:noFill/>
                </a:ln>
                <a:solidFill>
                  <a:schemeClr val="accent1"/>
                </a:solidFill>
                <a:effectLst/>
                <a:uLnTx/>
                <a:uFillTx/>
                <a:latin typeface="Arial" pitchFamily="34" charset="0"/>
                <a:cs typeface="Arial" pitchFamily="34" charset="0"/>
              </a:rPr>
              <a:t>cntd</a:t>
            </a: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a:t>
            </a:r>
            <a:b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br>
            <a:endParaRPr kumimoji="0" lang="en-US" sz="2000" b="0" i="1" u="none" strike="noStrike" kern="0" cap="none" spc="0" normalizeH="0" baseline="0" noProof="0" dirty="0">
              <a:ln>
                <a:noFill/>
              </a:ln>
              <a:solidFill>
                <a:schemeClr val="accent1"/>
              </a:solidFill>
              <a:effectLst/>
              <a:uLnTx/>
              <a:uFillTx/>
              <a:latin typeface="Arial" pitchFamily="34" charset="0"/>
              <a:cs typeface="Arial" pitchFamily="34" charset="0"/>
            </a:endParaRPr>
          </a:p>
        </p:txBody>
      </p:sp>
      <p:pic>
        <p:nvPicPr>
          <p:cNvPr id="4" name="Image1"/>
          <p:cNvPicPr/>
          <p:nvPr/>
        </p:nvPicPr>
        <p:blipFill rotWithShape="1">
          <a:blip r:embed="rId2" cstate="print">
            <a:extLst>
              <a:ext uri="{28A0092B-C50C-407E-A947-70E740481C1C}">
                <a14:useLocalDpi xmlns:lc="http://schemas.openxmlformats.org/drawingml/2006/lockedCanvas" xmlns:pic="http://schemas.openxmlformats.org/drawingml/2006/picture" xmlns="" xmlns:w="http://schemas.openxmlformats.org/wordprocessingml/2006/main" xmlns:v="urn:schemas-microsoft-com:vml" xmlns:w10="urn:schemas-microsoft-com:office:word" xmlns:o="urn:schemas-microsoft-com:office:office" xmlns:wp14="http://schemas.microsoft.com/office/word/2010/wordprocessingDrawing" xmlns:w14="http://schemas.microsoft.com/office/word/2010/wordml" xmlns:mc="http://schemas.openxmlformats.org/markup-compatibility/2006"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l="16651" t="21853" r="59382" b="12587"/>
          <a:stretch>
            <a:fillRect/>
          </a:stretch>
        </p:blipFill>
        <p:spPr>
          <a:xfrm>
            <a:off x="762000" y="1219200"/>
            <a:ext cx="838200" cy="9906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838200"/>
            <a:ext cx="8610600" cy="5486400"/>
          </a:xfrm>
        </p:spPr>
        <p:txBody>
          <a:bodyPr>
            <a:noAutofit/>
          </a:bodyPr>
          <a:lstStyle/>
          <a:p>
            <a:pPr marL="457200" lvl="1" indent="-342900" algn="ctr">
              <a:lnSpc>
                <a:spcPct val="150000"/>
              </a:lnSpc>
              <a:buNone/>
            </a:pPr>
            <a:r>
              <a:rPr lang="en-US" sz="3200" b="1" dirty="0" smtClean="0">
                <a:latin typeface="Arial" pitchFamily="34" charset="0"/>
                <a:cs typeface="Arial" pitchFamily="34" charset="0"/>
              </a:rPr>
              <a:t>Theories of conservation.</a:t>
            </a:r>
          </a:p>
          <a:p>
            <a:pPr>
              <a:buNone/>
            </a:pPr>
            <a:r>
              <a:rPr lang="en-US" sz="2800" b="1" i="1" dirty="0" smtClean="0">
                <a:latin typeface="Arial" pitchFamily="34" charset="0"/>
                <a:cs typeface="Arial" pitchFamily="34" charset="0"/>
              </a:rPr>
              <a:t>Classical Conservation Theory </a:t>
            </a:r>
          </a:p>
          <a:p>
            <a:pPr>
              <a:buNone/>
            </a:pPr>
            <a:endParaRPr lang="en-US" sz="1100" b="1" i="1" dirty="0" smtClean="0">
              <a:latin typeface="Arial" pitchFamily="34" charset="0"/>
              <a:cs typeface="Arial" pitchFamily="34" charset="0"/>
            </a:endParaRPr>
          </a:p>
          <a:p>
            <a:pPr marL="457200">
              <a:buFont typeface="Wingdings" pitchFamily="2" charset="2"/>
              <a:buChar char="ü"/>
            </a:pPr>
            <a:r>
              <a:rPr lang="en-US" sz="2400" dirty="0" smtClean="0">
                <a:latin typeface="Arial" pitchFamily="34" charset="0"/>
                <a:cs typeface="Arial" pitchFamily="34" charset="0"/>
              </a:rPr>
              <a:t>Views  the  original  material  as  the  first hand information.</a:t>
            </a:r>
          </a:p>
          <a:p>
            <a:pPr marL="457200">
              <a:buFont typeface="Wingdings" pitchFamily="2" charset="2"/>
              <a:buChar char="ü"/>
            </a:pPr>
            <a:r>
              <a:rPr lang="en-US" sz="2400" dirty="0" smtClean="0">
                <a:latin typeface="Arial" pitchFamily="34" charset="0"/>
                <a:cs typeface="Arial" pitchFamily="34" charset="0"/>
              </a:rPr>
              <a:t>Authenticity  as  a  cultural  and historical  artifact. </a:t>
            </a:r>
          </a:p>
          <a:p>
            <a:pPr marL="857250" lvl="1">
              <a:buFont typeface="Wingdings" pitchFamily="2" charset="2"/>
              <a:buChar char="§"/>
            </a:pPr>
            <a:r>
              <a:rPr lang="en-US" sz="2400" dirty="0" smtClean="0">
                <a:latin typeface="Arial" pitchFamily="34" charset="0"/>
                <a:cs typeface="Arial" pitchFamily="34" charset="0"/>
              </a:rPr>
              <a:t>There are </a:t>
            </a:r>
            <a:r>
              <a:rPr lang="en-US" sz="2400" dirty="0" smtClean="0">
                <a:latin typeface="Arial" pitchFamily="34" charset="0"/>
                <a:cs typeface="Arial" pitchFamily="34" charset="0"/>
              </a:rPr>
              <a:t>two approaches in it. </a:t>
            </a:r>
          </a:p>
          <a:p>
            <a:pPr marL="914400">
              <a:buNone/>
            </a:pPr>
            <a:endParaRPr lang="en-US" sz="1100" dirty="0" smtClean="0">
              <a:latin typeface="Arial" pitchFamily="34" charset="0"/>
              <a:cs typeface="Arial" pitchFamily="34" charset="0"/>
            </a:endParaRPr>
          </a:p>
          <a:p>
            <a:pPr marL="638175" lvl="2" indent="-519113">
              <a:buFont typeface="+mj-lt"/>
              <a:buAutoNum type="arabicPeriod"/>
            </a:pPr>
            <a:r>
              <a:rPr lang="en-US" dirty="0" smtClean="0">
                <a:latin typeface="Arial" pitchFamily="34" charset="0"/>
                <a:cs typeface="Arial" pitchFamily="34" charset="0"/>
              </a:rPr>
              <a:t>Object-centered approach, an object has value independent of people; and this makes it resistant to changes </a:t>
            </a:r>
          </a:p>
          <a:p>
            <a:pPr marL="638175" lvl="2" indent="-519113">
              <a:buFont typeface="+mj-lt"/>
              <a:buAutoNum type="arabicPeriod"/>
            </a:pPr>
            <a:r>
              <a:rPr lang="en-US" dirty="0" smtClean="0">
                <a:latin typeface="Arial" pitchFamily="34" charset="0"/>
                <a:cs typeface="Arial" pitchFamily="34" charset="0"/>
              </a:rPr>
              <a:t>people-centered approach, considers that heritage is inevitably affected by the intervention of people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381000" y="914400"/>
            <a:ext cx="8382000" cy="5334000"/>
          </a:xfrm>
        </p:spPr>
        <p:txBody>
          <a:bodyPr/>
          <a:lstStyle/>
          <a:p>
            <a:pPr eaLnBrk="1" hangingPunct="1">
              <a:lnSpc>
                <a:spcPct val="150000"/>
              </a:lnSpc>
            </a:pPr>
            <a:r>
              <a:rPr lang="en-US" sz="2800" dirty="0" smtClean="0">
                <a:latin typeface="Arial" pitchFamily="34" charset="0"/>
                <a:cs typeface="Arial" pitchFamily="34" charset="0"/>
              </a:rPr>
              <a:t>Principles and Conservation Values of</a:t>
            </a:r>
            <a:br>
              <a:rPr lang="en-US" sz="2800" dirty="0" smtClean="0">
                <a:latin typeface="Arial" pitchFamily="34" charset="0"/>
                <a:cs typeface="Arial" pitchFamily="34" charset="0"/>
              </a:rPr>
            </a:br>
            <a:r>
              <a:rPr lang="en-US" sz="2800" dirty="0" smtClean="0">
                <a:latin typeface="Arial" pitchFamily="34" charset="0"/>
                <a:cs typeface="Arial" pitchFamily="34" charset="0"/>
              </a:rPr>
              <a:t>Ethiopian Orthodox Tewahido Church (EOTC)</a:t>
            </a:r>
            <a:r>
              <a:rPr lang="en-US" sz="2400" dirty="0" smtClean="0">
                <a:latin typeface="Arial" pitchFamily="34" charset="0"/>
                <a:cs typeface="Arial" pitchFamily="34" charset="0"/>
              </a:rPr>
              <a:t/>
            </a:r>
            <a:br>
              <a:rPr lang="en-US" sz="2400" dirty="0" smtClean="0">
                <a:latin typeface="Arial" pitchFamily="34" charset="0"/>
                <a:cs typeface="Arial" pitchFamily="34" charset="0"/>
              </a:rPr>
            </a:br>
            <a:r>
              <a:rPr lang="en-US" sz="800" dirty="0" smtClean="0">
                <a:latin typeface="Arial" pitchFamily="34" charset="0"/>
                <a:cs typeface="Arial" pitchFamily="34" charset="0"/>
              </a:rPr>
              <a:t>.</a:t>
            </a:r>
            <a:r>
              <a:rPr lang="en-US" sz="2400" dirty="0" smtClean="0">
                <a:latin typeface="Arial" pitchFamily="34" charset="0"/>
                <a:cs typeface="Arial" pitchFamily="34" charset="0"/>
              </a:rPr>
              <a:t/>
            </a:r>
            <a:br>
              <a:rPr lang="en-US" sz="2400" dirty="0" smtClean="0">
                <a:latin typeface="Arial" pitchFamily="34" charset="0"/>
                <a:cs typeface="Arial" pitchFamily="34" charset="0"/>
              </a:rPr>
            </a:br>
            <a:r>
              <a:rPr lang="en-US" sz="3200" b="1" dirty="0" smtClean="0">
                <a:solidFill>
                  <a:srgbClr val="0070C0"/>
                </a:solidFill>
                <a:latin typeface="Arial" pitchFamily="34" charset="0"/>
                <a:cs typeface="Arial" pitchFamily="34" charset="0"/>
              </a:rPr>
              <a:t>The Case of Debrelibanos monastery</a:t>
            </a:r>
            <a:r>
              <a:rPr lang="en-US" sz="2800" b="1" dirty="0" smtClean="0">
                <a:latin typeface="Arial" pitchFamily="34" charset="0"/>
                <a:cs typeface="Arial" pitchFamily="34" charset="0"/>
              </a:rPr>
              <a:t/>
            </a:r>
            <a:br>
              <a:rPr lang="en-US" sz="2800" b="1" dirty="0" smtClean="0">
                <a:latin typeface="Arial" pitchFamily="34" charset="0"/>
                <a:cs typeface="Arial" pitchFamily="34" charset="0"/>
              </a:rPr>
            </a:br>
            <a:r>
              <a:rPr lang="en-US" sz="800" b="1" dirty="0" smtClean="0">
                <a:latin typeface="Arial" pitchFamily="34" charset="0"/>
                <a:cs typeface="Arial" pitchFamily="34" charset="0"/>
              </a:rPr>
              <a:t>.</a:t>
            </a:r>
            <a:r>
              <a:rPr lang="en-US" sz="2800" b="1" dirty="0" smtClean="0">
                <a:latin typeface="Arial" pitchFamily="34" charset="0"/>
                <a:cs typeface="Arial" pitchFamily="34" charset="0"/>
              </a:rPr>
              <a:t/>
            </a:r>
            <a:br>
              <a:rPr lang="en-US" sz="2800" b="1" dirty="0" smtClean="0">
                <a:latin typeface="Arial" pitchFamily="34" charset="0"/>
                <a:cs typeface="Arial" pitchFamily="34" charset="0"/>
              </a:rPr>
            </a:br>
            <a:r>
              <a:rPr lang="en-US" sz="1800" dirty="0" smtClean="0"/>
              <a:t> Thesis submitted to the Graduate Programs Director of the Ethiopian Institute of Architecture, Building Construction and City Development (EiABC), Addis Ababa University, in partial fulfillment of the requirements for the Masters of Conservation of Urban and Architectural Heritage</a:t>
            </a:r>
            <a:r>
              <a:rPr lang="en-US" sz="1600" dirty="0" smtClean="0"/>
              <a:t/>
            </a:r>
            <a:br>
              <a:rPr lang="en-US" sz="1600" dirty="0" smtClean="0"/>
            </a:br>
            <a:r>
              <a:rPr lang="en-US" sz="800" dirty="0" smtClean="0"/>
              <a:t>.</a:t>
            </a:r>
            <a:r>
              <a:rPr lang="en-US" sz="1600" dirty="0" smtClean="0"/>
              <a:t/>
            </a:r>
            <a:br>
              <a:rPr lang="en-US" sz="1600" dirty="0" smtClean="0"/>
            </a:br>
            <a:r>
              <a:rPr lang="en-US" sz="2000" b="1" dirty="0" smtClean="0">
                <a:latin typeface="Arial" pitchFamily="34" charset="0"/>
                <a:cs typeface="Arial" pitchFamily="34" charset="0"/>
              </a:rPr>
              <a:t>Yohannes Mekonnen</a:t>
            </a:r>
            <a:br>
              <a:rPr lang="en-US" sz="2000" b="1" dirty="0" smtClean="0">
                <a:latin typeface="Arial" pitchFamily="34" charset="0"/>
                <a:cs typeface="Arial" pitchFamily="34" charset="0"/>
              </a:rPr>
            </a:br>
            <a:r>
              <a:rPr lang="en-US" sz="2000" b="1" dirty="0" smtClean="0">
                <a:latin typeface="Arial" pitchFamily="34" charset="0"/>
                <a:cs typeface="Arial" pitchFamily="34" charset="0"/>
              </a:rPr>
              <a:t>June, 2018</a:t>
            </a:r>
            <a:r>
              <a:rPr lang="en-US" sz="1600" dirty="0" smtClean="0">
                <a:latin typeface="Arial" pitchFamily="34" charset="0"/>
                <a:cs typeface="Arial" pitchFamily="34" charset="0"/>
              </a:rPr>
              <a:t/>
            </a:r>
            <a:br>
              <a:rPr lang="en-US" sz="1600" dirty="0" smtClean="0">
                <a:latin typeface="Arial" pitchFamily="34" charset="0"/>
                <a:cs typeface="Arial" pitchFamily="34" charset="0"/>
              </a:rPr>
            </a:br>
            <a:r>
              <a:rPr lang="en-US" sz="1600" dirty="0" smtClean="0"/>
              <a:t/>
            </a:r>
            <a:br>
              <a:rPr lang="en-US" sz="1600" dirty="0" smtClean="0"/>
            </a:br>
            <a:r>
              <a:rPr lang="en-US" sz="2800" dirty="0" smtClean="0"/>
              <a:t/>
            </a:r>
            <a:br>
              <a:rPr lang="en-US" sz="2800" dirty="0" smtClean="0"/>
            </a:br>
            <a:endParaRPr lang="en-US" sz="28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143000"/>
            <a:ext cx="8305800" cy="5105400"/>
          </a:xfrm>
        </p:spPr>
        <p:txBody>
          <a:bodyPr>
            <a:noAutofit/>
          </a:bodyPr>
          <a:lstStyle/>
          <a:p>
            <a:pPr>
              <a:buNone/>
            </a:pPr>
            <a:r>
              <a:rPr lang="en-US" sz="2800" b="1" i="1" dirty="0" smtClean="0">
                <a:latin typeface="Arial" pitchFamily="34" charset="0"/>
                <a:cs typeface="Arial" pitchFamily="34" charset="0"/>
              </a:rPr>
              <a:t>Contemporary Conservation Theory  </a:t>
            </a:r>
          </a:p>
          <a:p>
            <a:pPr>
              <a:buNone/>
            </a:pPr>
            <a:endParaRPr lang="en-US" sz="1200" b="1" i="1" dirty="0" smtClean="0">
              <a:latin typeface="Arial" pitchFamily="34" charset="0"/>
              <a:cs typeface="Arial" pitchFamily="34" charset="0"/>
            </a:endParaRPr>
          </a:p>
          <a:p>
            <a:pPr marL="461963" indent="-404813">
              <a:buFont typeface="Wingdings" pitchFamily="2" charset="2"/>
              <a:buChar char="§"/>
            </a:pPr>
            <a:r>
              <a:rPr lang="en-US" sz="2400" dirty="0" smtClean="0"/>
              <a:t>initially conservation was focusing largely on singular, monumental artistic expression in art and architectures, </a:t>
            </a:r>
          </a:p>
          <a:p>
            <a:pPr marL="461963" indent="-404813">
              <a:buFont typeface="Wingdings" pitchFamily="2" charset="2"/>
              <a:buChar char="§"/>
            </a:pPr>
            <a:r>
              <a:rPr lang="en-US" sz="2400" dirty="0" smtClean="0"/>
              <a:t>Contemporary theory encompass groups of buildings and sites, historic gardens and landscape, historic towns, vernacular architecture, intangible cultural properties, and cultural landscape. </a:t>
            </a:r>
          </a:p>
          <a:p>
            <a:pPr marL="461963" indent="-404813">
              <a:buFont typeface="Wingdings" pitchFamily="2" charset="2"/>
              <a:buChar char="§"/>
            </a:pPr>
            <a:r>
              <a:rPr lang="en-US" sz="2400" dirty="0" smtClean="0"/>
              <a:t>Contemporary theory primary interest is no longer on the objects, but rather on the subjects based on the basic question that why, for whom, the conservation is done. </a:t>
            </a:r>
            <a:endParaRPr lang="en-US" dirty="0" smtClean="0">
              <a:latin typeface="Arial" pitchFamily="34" charset="0"/>
              <a:cs typeface="Arial" pitchFamily="34" charset="0"/>
            </a:endParaRPr>
          </a:p>
        </p:txBody>
      </p:sp>
      <p:sp>
        <p:nvSpPr>
          <p:cNvPr id="4" name="Title 1"/>
          <p:cNvSpPr txBox="1">
            <a:spLocks/>
          </p:cNvSpPr>
          <p:nvPr/>
        </p:nvSpPr>
        <p:spPr>
          <a:xfrm>
            <a:off x="4724400" y="304800"/>
            <a:ext cx="4267200" cy="533400"/>
          </a:xfrm>
          <a:prstGeom prst="rect">
            <a:avLst/>
          </a:prstGeom>
        </p:spPr>
        <p:txBody>
          <a:bodyPr>
            <a:noAutofit/>
          </a:bodyPr>
          <a:lstStyle/>
          <a:p>
            <a:pPr marL="0" marR="0" lvl="1" indent="0" algn="ctr" defTabSz="914400" rtl="0" eaLnBrk="0" fontAlgn="base" latinLnBrk="0" hangingPunct="0">
              <a:lnSpc>
                <a:spcPct val="100000"/>
              </a:lnSpc>
              <a:spcBef>
                <a:spcPct val="0"/>
              </a:spcBef>
              <a:spcAft>
                <a:spcPct val="0"/>
              </a:spcAft>
              <a:buClrTx/>
              <a:buSzTx/>
              <a:buFontTx/>
              <a:buNone/>
              <a:tabLst/>
              <a:defRPr/>
            </a:pP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Theories of conservation </a:t>
            </a:r>
            <a:r>
              <a:rPr kumimoji="0" lang="en-US" sz="2000" b="1" i="1" u="none" strike="noStrike" kern="0" cap="none" spc="0" normalizeH="0" baseline="0" noProof="0" dirty="0" err="1" smtClean="0">
                <a:ln>
                  <a:noFill/>
                </a:ln>
                <a:solidFill>
                  <a:schemeClr val="accent1"/>
                </a:solidFill>
                <a:effectLst/>
                <a:uLnTx/>
                <a:uFillTx/>
                <a:latin typeface="Arial" pitchFamily="34" charset="0"/>
                <a:cs typeface="Arial" pitchFamily="34" charset="0"/>
              </a:rPr>
              <a:t>cntd</a:t>
            </a: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a:t>
            </a:r>
            <a:b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br>
            <a:endParaRPr kumimoji="0" lang="en-US" sz="2000" b="0" i="1" u="none" strike="noStrike" kern="0" cap="none" spc="0" normalizeH="0" baseline="0" noProof="0" dirty="0">
              <a:ln>
                <a:noFill/>
              </a:ln>
              <a:solidFill>
                <a:schemeClr val="accent1"/>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914400"/>
            <a:ext cx="8305800" cy="5334000"/>
          </a:xfrm>
        </p:spPr>
        <p:txBody>
          <a:bodyPr>
            <a:noAutofit/>
          </a:bodyPr>
          <a:lstStyle/>
          <a:p>
            <a:pPr>
              <a:buNone/>
            </a:pPr>
            <a:endParaRPr lang="en-US" sz="2800" b="1" i="1" dirty="0" smtClean="0">
              <a:latin typeface="Arial" pitchFamily="34" charset="0"/>
              <a:cs typeface="Arial" pitchFamily="34" charset="0"/>
            </a:endParaRPr>
          </a:p>
          <a:p>
            <a:pPr>
              <a:buNone/>
            </a:pPr>
            <a:endParaRPr lang="en-US" sz="2800" b="1" i="1" dirty="0" smtClean="0">
              <a:latin typeface="Arial" pitchFamily="34" charset="0"/>
              <a:cs typeface="Arial" pitchFamily="34" charset="0"/>
            </a:endParaRPr>
          </a:p>
          <a:p>
            <a:pPr>
              <a:buNone/>
            </a:pPr>
            <a:r>
              <a:rPr lang="en-US" sz="2800" b="1" i="1" dirty="0" smtClean="0">
                <a:latin typeface="Arial" pitchFamily="34" charset="0"/>
                <a:cs typeface="Arial" pitchFamily="34" charset="0"/>
              </a:rPr>
              <a:t>Operational </a:t>
            </a:r>
            <a:r>
              <a:rPr lang="en-US" sz="2800" b="1" i="1" dirty="0" smtClean="0">
                <a:latin typeface="Arial" pitchFamily="34" charset="0"/>
                <a:cs typeface="Arial" pitchFamily="34" charset="0"/>
              </a:rPr>
              <a:t>Conservation Theory  </a:t>
            </a:r>
          </a:p>
          <a:p>
            <a:pPr>
              <a:buNone/>
            </a:pPr>
            <a:endParaRPr lang="en-US" sz="1200" b="1" i="1" dirty="0" smtClean="0">
              <a:latin typeface="Arial" pitchFamily="34" charset="0"/>
              <a:cs typeface="Arial" pitchFamily="34" charset="0"/>
            </a:endParaRPr>
          </a:p>
          <a:p>
            <a:pPr marL="457200">
              <a:buFont typeface="Wingdings" pitchFamily="2" charset="2"/>
              <a:buChar char="ü"/>
            </a:pPr>
            <a:r>
              <a:rPr lang="en-US" sz="2400" dirty="0" smtClean="0">
                <a:latin typeface="Arial" pitchFamily="34" charset="0"/>
                <a:cs typeface="Arial" pitchFamily="34" charset="0"/>
              </a:rPr>
              <a:t>term coined by George Brock-</a:t>
            </a:r>
            <a:r>
              <a:rPr lang="en-US" sz="2400" dirty="0" err="1" smtClean="0">
                <a:latin typeface="Arial" pitchFamily="34" charset="0"/>
                <a:cs typeface="Arial" pitchFamily="34" charset="0"/>
              </a:rPr>
              <a:t>Nannestad</a:t>
            </a:r>
            <a:r>
              <a:rPr lang="en-US" sz="2400" dirty="0" smtClean="0">
                <a:latin typeface="Arial" pitchFamily="34" charset="0"/>
                <a:cs typeface="Arial" pitchFamily="34" charset="0"/>
              </a:rPr>
              <a:t> </a:t>
            </a:r>
          </a:p>
          <a:p>
            <a:pPr marL="457200">
              <a:buFont typeface="Wingdings" pitchFamily="2" charset="2"/>
              <a:buChar char="ü"/>
            </a:pPr>
            <a:r>
              <a:rPr lang="en-US" sz="2400" dirty="0" smtClean="0"/>
              <a:t>all objects or artifacts which surround us contain information of various kinds </a:t>
            </a:r>
          </a:p>
          <a:p>
            <a:pPr marL="457200">
              <a:buFont typeface="Wingdings" pitchFamily="2" charset="2"/>
              <a:buChar char="ü"/>
            </a:pPr>
            <a:r>
              <a:rPr lang="en-US" sz="2400" dirty="0" smtClean="0">
                <a:latin typeface="Arial" pitchFamily="34" charset="0"/>
                <a:cs typeface="Arial" pitchFamily="34" charset="0"/>
              </a:rPr>
              <a:t>Authenticity  as  a  cultural  and historical  artifact. </a:t>
            </a:r>
          </a:p>
        </p:txBody>
      </p:sp>
      <p:sp>
        <p:nvSpPr>
          <p:cNvPr id="4" name="Title 1"/>
          <p:cNvSpPr txBox="1">
            <a:spLocks/>
          </p:cNvSpPr>
          <p:nvPr/>
        </p:nvSpPr>
        <p:spPr>
          <a:xfrm>
            <a:off x="4724400" y="304800"/>
            <a:ext cx="4267200" cy="533400"/>
          </a:xfrm>
          <a:prstGeom prst="rect">
            <a:avLst/>
          </a:prstGeom>
        </p:spPr>
        <p:txBody>
          <a:bodyPr>
            <a:noAutofit/>
          </a:bodyPr>
          <a:lstStyle/>
          <a:p>
            <a:pPr marL="0" marR="0" lvl="1" indent="0" algn="ctr" defTabSz="914400" rtl="0" eaLnBrk="0" fontAlgn="base" latinLnBrk="0" hangingPunct="0">
              <a:lnSpc>
                <a:spcPct val="100000"/>
              </a:lnSpc>
              <a:spcBef>
                <a:spcPct val="0"/>
              </a:spcBef>
              <a:spcAft>
                <a:spcPct val="0"/>
              </a:spcAft>
              <a:buClrTx/>
              <a:buSzTx/>
              <a:buFontTx/>
              <a:buNone/>
              <a:tabLst/>
              <a:defRPr/>
            </a:pP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Theories of conservation </a:t>
            </a:r>
            <a:r>
              <a:rPr kumimoji="0" lang="en-US" sz="2000" b="1" i="1" u="none" strike="noStrike" kern="0" cap="none" spc="0" normalizeH="0" baseline="0" noProof="0" dirty="0" err="1" smtClean="0">
                <a:ln>
                  <a:noFill/>
                </a:ln>
                <a:solidFill>
                  <a:schemeClr val="accent1"/>
                </a:solidFill>
                <a:effectLst/>
                <a:uLnTx/>
                <a:uFillTx/>
                <a:latin typeface="Arial" pitchFamily="34" charset="0"/>
                <a:cs typeface="Arial" pitchFamily="34" charset="0"/>
              </a:rPr>
              <a:t>cntd</a:t>
            </a: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a:t>
            </a:r>
            <a:b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br>
            <a:endParaRPr kumimoji="0" lang="en-US" sz="2000" b="0" i="1" u="none" strike="noStrike" kern="0" cap="none" spc="0" normalizeH="0" baseline="0" noProof="0" dirty="0">
              <a:ln>
                <a:noFill/>
              </a:ln>
              <a:solidFill>
                <a:schemeClr val="accent1"/>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838200"/>
            <a:ext cx="8610600" cy="5486400"/>
          </a:xfrm>
        </p:spPr>
        <p:txBody>
          <a:bodyPr>
            <a:noAutofit/>
          </a:bodyPr>
          <a:lstStyle/>
          <a:p>
            <a:pPr marL="457200" lvl="1" indent="-342900" algn="ctr">
              <a:lnSpc>
                <a:spcPct val="150000"/>
              </a:lnSpc>
              <a:buNone/>
            </a:pPr>
            <a:r>
              <a:rPr lang="en-US" sz="3200" b="1" dirty="0" smtClean="0">
                <a:latin typeface="Arial" pitchFamily="34" charset="0"/>
                <a:cs typeface="Arial" pitchFamily="34" charset="0"/>
              </a:rPr>
              <a:t>Conservation Approaches.</a:t>
            </a:r>
          </a:p>
          <a:p>
            <a:pPr marL="457200" indent="-457200">
              <a:lnSpc>
                <a:spcPct val="150000"/>
              </a:lnSpc>
              <a:buFont typeface="+mj-lt"/>
              <a:buAutoNum type="arabicParenR"/>
            </a:pPr>
            <a:r>
              <a:rPr lang="en-US" sz="2000" b="1" i="1" dirty="0" smtClean="0">
                <a:latin typeface="Arial" pitchFamily="34" charset="0"/>
                <a:cs typeface="Arial" pitchFamily="34" charset="0"/>
              </a:rPr>
              <a:t> </a:t>
            </a:r>
            <a:r>
              <a:rPr lang="en-US" sz="2000" b="1" dirty="0" smtClean="0">
                <a:latin typeface="Arial" pitchFamily="34" charset="0"/>
                <a:cs typeface="Arial" pitchFamily="34" charset="0"/>
              </a:rPr>
              <a:t>Material Based Approach (conventional approach)</a:t>
            </a:r>
          </a:p>
          <a:p>
            <a:pPr lvl="1">
              <a:lnSpc>
                <a:spcPct val="150000"/>
              </a:lnSpc>
            </a:pPr>
            <a:r>
              <a:rPr lang="en-US" sz="2000" dirty="0" smtClean="0">
                <a:latin typeface="Arial" pitchFamily="34" charset="0"/>
                <a:cs typeface="Arial" pitchFamily="34" charset="0"/>
              </a:rPr>
              <a:t>extreme focus on the preservation of the material or fabric of heritages</a:t>
            </a:r>
          </a:p>
          <a:p>
            <a:pPr marL="457200" indent="-457200">
              <a:lnSpc>
                <a:spcPct val="150000"/>
              </a:lnSpc>
              <a:buFont typeface="+mj-lt"/>
              <a:buAutoNum type="arabicParenR"/>
            </a:pPr>
            <a:r>
              <a:rPr lang="en-US" sz="2000" b="1" dirty="0" smtClean="0">
                <a:latin typeface="Arial" pitchFamily="34" charset="0"/>
                <a:cs typeface="Arial" pitchFamily="34" charset="0"/>
              </a:rPr>
              <a:t>Living Heritage Approach</a:t>
            </a:r>
          </a:p>
          <a:p>
            <a:pPr lvl="1">
              <a:lnSpc>
                <a:spcPct val="150000"/>
              </a:lnSpc>
            </a:pPr>
            <a:r>
              <a:rPr lang="en-US" sz="2000" dirty="0" smtClean="0">
                <a:latin typeface="Arial" pitchFamily="34" charset="0"/>
                <a:cs typeface="Arial" pitchFamily="34" charset="0"/>
              </a:rPr>
              <a:t>focuses on the community’s unique association with legacy (continuity)</a:t>
            </a:r>
          </a:p>
          <a:p>
            <a:pPr marL="457200" indent="-457200">
              <a:lnSpc>
                <a:spcPct val="150000"/>
              </a:lnSpc>
              <a:buFont typeface="+mj-lt"/>
              <a:buAutoNum type="arabicParenR"/>
            </a:pPr>
            <a:r>
              <a:rPr lang="en-US" sz="2000" b="1" dirty="0" smtClean="0">
                <a:latin typeface="Arial" pitchFamily="34" charset="0"/>
                <a:cs typeface="Arial" pitchFamily="34" charset="0"/>
              </a:rPr>
              <a:t>Values Based Approach</a:t>
            </a:r>
          </a:p>
          <a:p>
            <a:pPr lvl="1">
              <a:lnSpc>
                <a:spcPct val="150000"/>
              </a:lnSpc>
            </a:pPr>
            <a:r>
              <a:rPr lang="en-US" sz="2000" dirty="0" smtClean="0">
                <a:latin typeface="Arial" pitchFamily="34" charset="0"/>
                <a:cs typeface="Arial" pitchFamily="34" charset="0"/>
              </a:rPr>
              <a:t>as “a set of positive characteristics or qualities,”</a:t>
            </a:r>
          </a:p>
          <a:p>
            <a:pPr lvl="1">
              <a:lnSpc>
                <a:spcPct val="150000"/>
              </a:lnSpc>
            </a:pPr>
            <a:r>
              <a:rPr lang="en-US" sz="2000" dirty="0" smtClean="0">
                <a:latin typeface="Arial" pitchFamily="34" charset="0"/>
                <a:cs typeface="Arial" pitchFamily="34" charset="0"/>
              </a:rPr>
              <a:t>largely based on the Burra Charter</a:t>
            </a:r>
            <a:endParaRPr lang="en-US" sz="2000" b="1" dirty="0" smtClean="0">
              <a:latin typeface="Arial" pitchFamily="34" charset="0"/>
              <a:cs typeface="Arial" pitchFamily="34" charset="0"/>
            </a:endParaRPr>
          </a:p>
          <a:p>
            <a:pPr lvl="2">
              <a:buNone/>
            </a:pPr>
            <a:endParaRPr lang="en-US"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14400"/>
            <a:ext cx="8763000" cy="5410200"/>
          </a:xfrm>
        </p:spPr>
        <p:txBody>
          <a:bodyPr>
            <a:noAutofit/>
          </a:bodyPr>
          <a:lstStyle/>
          <a:p>
            <a:pPr algn="ctr">
              <a:buNone/>
            </a:pPr>
            <a:r>
              <a:rPr lang="en-US" b="1" dirty="0" smtClean="0"/>
              <a:t>CONTEXTUAL REVIEW</a:t>
            </a:r>
          </a:p>
          <a:p>
            <a:pPr algn="ctr">
              <a:buNone/>
            </a:pPr>
            <a:endParaRPr lang="en-US" sz="2800" b="1" dirty="0" smtClean="0"/>
          </a:p>
          <a:p>
            <a:pPr algn="ctr">
              <a:buNone/>
            </a:pPr>
            <a:endParaRPr lang="en-US" sz="2800" b="1" dirty="0" smtClean="0"/>
          </a:p>
          <a:p>
            <a:pPr algn="ctr">
              <a:buNone/>
            </a:pPr>
            <a:endParaRPr lang="en-US" sz="2800" b="1" dirty="0" smtClean="0"/>
          </a:p>
          <a:p>
            <a:pPr lvl="1"/>
            <a:r>
              <a:rPr lang="en-US" sz="2400" b="1" dirty="0" smtClean="0"/>
              <a:t>Ethiopia </a:t>
            </a:r>
            <a:r>
              <a:rPr lang="en-US" sz="2400" b="1" dirty="0" smtClean="0"/>
              <a:t>and its Heritage </a:t>
            </a:r>
          </a:p>
          <a:p>
            <a:pPr marL="914400" lvl="1" indent="-519113">
              <a:lnSpc>
                <a:spcPct val="150000"/>
              </a:lnSpc>
              <a:buFont typeface="Wingdings" pitchFamily="2" charset="2"/>
              <a:buChar char="ü"/>
            </a:pPr>
            <a:r>
              <a:rPr lang="en-US" sz="2400" dirty="0" smtClean="0"/>
              <a:t>Ten tangible heritages on World Heritage list</a:t>
            </a:r>
          </a:p>
          <a:p>
            <a:pPr marL="914400" lvl="1" indent="-519113">
              <a:lnSpc>
                <a:spcPct val="150000"/>
              </a:lnSpc>
              <a:buFont typeface="Wingdings" pitchFamily="2" charset="2"/>
              <a:buChar char="ü"/>
            </a:pPr>
            <a:r>
              <a:rPr lang="en-US" sz="2400" dirty="0" smtClean="0"/>
              <a:t>Three tangible heritages on World Heritage list</a:t>
            </a:r>
          </a:p>
          <a:p>
            <a:pPr marL="914400" lvl="1" indent="-519113">
              <a:lnSpc>
                <a:spcPct val="150000"/>
              </a:lnSpc>
              <a:buFont typeface="Wingdings" pitchFamily="2" charset="2"/>
              <a:buChar char="ü"/>
            </a:pPr>
            <a:r>
              <a:rPr lang="en-US" sz="2400" dirty="0" smtClean="0"/>
              <a:t>Six tentative lists to be inscribed as WH</a:t>
            </a:r>
          </a:p>
          <a:p>
            <a:pPr marL="0" lvl="1" indent="1588" algn="ctr">
              <a:lnSpc>
                <a:spcPct val="150000"/>
              </a:lnSpc>
              <a:buNone/>
            </a:pPr>
            <a:endParaRPr lang="en-US" sz="1800" dirty="0"/>
          </a:p>
        </p:txBody>
      </p:sp>
      <p:sp>
        <p:nvSpPr>
          <p:cNvPr id="5" name="Title 1"/>
          <p:cNvSpPr txBox="1">
            <a:spLocks/>
          </p:cNvSpPr>
          <p:nvPr/>
        </p:nvSpPr>
        <p:spPr>
          <a:xfrm>
            <a:off x="4724400" y="304800"/>
            <a:ext cx="4267200" cy="533400"/>
          </a:xfrm>
          <a:prstGeom prst="rect">
            <a:avLst/>
          </a:prstGeom>
        </p:spPr>
        <p:txBody>
          <a:bodyPr>
            <a:noAutofit/>
          </a:bodyPr>
          <a:lstStyle/>
          <a:p>
            <a:pPr algn="ctr">
              <a:buNone/>
            </a:pPr>
            <a:r>
              <a:rPr lang="en-US" b="1" i="1" dirty="0" smtClean="0">
                <a:solidFill>
                  <a:schemeClr val="accent5">
                    <a:lumMod val="75000"/>
                  </a:schemeClr>
                </a:solidFill>
              </a:rPr>
              <a:t>CONTEXTUAL REVIEW</a:t>
            </a:r>
          </a:p>
        </p:txBody>
      </p:sp>
      <p:pic>
        <p:nvPicPr>
          <p:cNvPr id="6" name="Picture 5" descr="http://www.unesco.org/culture/ich/img/photo/thumb/07869-MED.jpg"/>
          <p:cNvPicPr/>
          <p:nvPr/>
        </p:nvPicPr>
        <p:blipFill>
          <a:blip r:embed="rId2" cstate="print"/>
          <a:srcRect/>
          <a:stretch>
            <a:fillRect/>
          </a:stretch>
        </p:blipFill>
        <p:spPr bwMode="auto">
          <a:xfrm>
            <a:off x="76200" y="1600200"/>
            <a:ext cx="1600200" cy="1143000"/>
          </a:xfrm>
          <a:prstGeom prst="rect">
            <a:avLst/>
          </a:prstGeom>
          <a:noFill/>
          <a:ln w="9525">
            <a:noFill/>
            <a:miter lim="800000"/>
            <a:headEnd/>
            <a:tailEnd/>
          </a:ln>
        </p:spPr>
      </p:pic>
      <p:pic>
        <p:nvPicPr>
          <p:cNvPr id="8" name="Picture 7" descr="http://whc.unesco.org/uploads/thumbs/site_0015_0001-594-0-20110920195409.jpg">
            <a:hlinkClick r:id="rId3"/>
          </p:cNvPr>
          <p:cNvPicPr/>
          <p:nvPr/>
        </p:nvPicPr>
        <p:blipFill>
          <a:blip r:embed="rId4" cstate="print"/>
          <a:srcRect/>
          <a:stretch>
            <a:fillRect/>
          </a:stretch>
        </p:blipFill>
        <p:spPr bwMode="auto">
          <a:xfrm>
            <a:off x="1752600" y="1524000"/>
            <a:ext cx="838200" cy="1219200"/>
          </a:xfrm>
          <a:prstGeom prst="rect">
            <a:avLst/>
          </a:prstGeom>
          <a:noFill/>
          <a:ln w="9525">
            <a:noFill/>
            <a:miter lim="800000"/>
            <a:headEnd/>
            <a:tailEnd/>
          </a:ln>
        </p:spPr>
      </p:pic>
      <p:pic>
        <p:nvPicPr>
          <p:cNvPr id="9" name="Picture 8" descr="http://whc.unesco.org/uploads/thumbs/site_0019_0001-594-0-20061213164028.jpg">
            <a:hlinkClick r:id="rId5"/>
          </p:cNvPr>
          <p:cNvPicPr/>
          <p:nvPr/>
        </p:nvPicPr>
        <p:blipFill>
          <a:blip r:embed="rId6" cstate="print"/>
          <a:srcRect/>
          <a:stretch>
            <a:fillRect/>
          </a:stretch>
        </p:blipFill>
        <p:spPr bwMode="auto">
          <a:xfrm>
            <a:off x="4267200" y="1524000"/>
            <a:ext cx="1371600" cy="1219200"/>
          </a:xfrm>
          <a:prstGeom prst="rect">
            <a:avLst/>
          </a:prstGeom>
          <a:noFill/>
          <a:ln w="9525">
            <a:noFill/>
            <a:miter lim="800000"/>
            <a:headEnd/>
            <a:tailEnd/>
          </a:ln>
        </p:spPr>
      </p:pic>
      <p:pic>
        <p:nvPicPr>
          <p:cNvPr id="10" name="Picture 9" descr="http://whc.unesco.org/uploads/thumbs/site_1189_0001-594-0-20110920204157.jpg">
            <a:hlinkClick r:id="rId7"/>
          </p:cNvPr>
          <p:cNvPicPr/>
          <p:nvPr/>
        </p:nvPicPr>
        <p:blipFill>
          <a:blip r:embed="rId8" cstate="print"/>
          <a:srcRect/>
          <a:stretch>
            <a:fillRect/>
          </a:stretch>
        </p:blipFill>
        <p:spPr bwMode="auto">
          <a:xfrm>
            <a:off x="5715000" y="1524000"/>
            <a:ext cx="1543050" cy="1219200"/>
          </a:xfrm>
          <a:prstGeom prst="rect">
            <a:avLst/>
          </a:prstGeom>
          <a:noFill/>
          <a:ln w="9525">
            <a:noFill/>
            <a:miter lim="800000"/>
            <a:headEnd/>
            <a:tailEnd/>
          </a:ln>
        </p:spPr>
      </p:pic>
      <p:pic>
        <p:nvPicPr>
          <p:cNvPr id="11" name="Picture 10" descr="http://whc.unesco.org/uploads/thumbs/site_1333_0001-594-0-20110705100930.jpg">
            <a:hlinkClick r:id="rId9"/>
          </p:cNvPr>
          <p:cNvPicPr/>
          <p:nvPr/>
        </p:nvPicPr>
        <p:blipFill>
          <a:blip r:embed="rId10" cstate="print"/>
          <a:srcRect/>
          <a:stretch>
            <a:fillRect/>
          </a:stretch>
        </p:blipFill>
        <p:spPr bwMode="auto">
          <a:xfrm>
            <a:off x="7315200" y="1524001"/>
            <a:ext cx="1676400" cy="1219200"/>
          </a:xfrm>
          <a:prstGeom prst="rect">
            <a:avLst/>
          </a:prstGeom>
          <a:noFill/>
          <a:ln w="9525">
            <a:noFill/>
            <a:miter lim="800000"/>
            <a:headEnd/>
            <a:tailEnd/>
          </a:ln>
        </p:spPr>
      </p:pic>
      <p:pic>
        <p:nvPicPr>
          <p:cNvPr id="12" name="Picture 11" descr="http://whc.unesco.org/uploads/thumbs/site_0010_0001-594-0-20090930114131.jpg">
            <a:hlinkClick r:id="rId11"/>
          </p:cNvPr>
          <p:cNvPicPr/>
          <p:nvPr/>
        </p:nvPicPr>
        <p:blipFill>
          <a:blip r:embed="rId12" cstate="print"/>
          <a:srcRect/>
          <a:stretch>
            <a:fillRect/>
          </a:stretch>
        </p:blipFill>
        <p:spPr bwMode="auto">
          <a:xfrm>
            <a:off x="2667000" y="1524000"/>
            <a:ext cx="1524000"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8743" name="Rectangle 109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Table 9"/>
          <p:cNvGraphicFramePr>
            <a:graphicFrameLocks noGrp="1"/>
          </p:cNvGraphicFramePr>
          <p:nvPr/>
        </p:nvGraphicFramePr>
        <p:xfrm>
          <a:off x="1066800" y="1143000"/>
          <a:ext cx="7162799" cy="5089481"/>
        </p:xfrm>
        <a:graphic>
          <a:graphicData uri="http://schemas.openxmlformats.org/drawingml/2006/table">
            <a:tbl>
              <a:tblPr>
                <a:tableStyleId>{E8B1032C-EA38-4F05-BA0D-38AFFFC7BED3}</a:tableStyleId>
              </a:tblPr>
              <a:tblGrid>
                <a:gridCol w="764959"/>
                <a:gridCol w="4798379"/>
                <a:gridCol w="1599461"/>
              </a:tblGrid>
              <a:tr h="812556">
                <a:tc>
                  <a:txBody>
                    <a:bodyPr/>
                    <a:lstStyle/>
                    <a:p>
                      <a:pPr marL="0" marR="0">
                        <a:lnSpc>
                          <a:spcPct val="150000"/>
                        </a:lnSpc>
                        <a:spcBef>
                          <a:spcPts val="0"/>
                        </a:spcBef>
                        <a:spcAft>
                          <a:spcPts val="1000"/>
                        </a:spcAft>
                      </a:pPr>
                      <a:r>
                        <a:rPr lang="en-US" sz="2000" dirty="0"/>
                        <a:t>No</a:t>
                      </a:r>
                      <a:endParaRPr lang="en-US" sz="2000" b="1" dirty="0">
                        <a:latin typeface="Calibri"/>
                        <a:ea typeface="Calibri"/>
                        <a:cs typeface="Times New Roman"/>
                      </a:endParaRPr>
                    </a:p>
                  </a:txBody>
                  <a:tcPr marL="68580" marR="68580" marT="0" marB="0" anchor="ctr"/>
                </a:tc>
                <a:tc>
                  <a:txBody>
                    <a:bodyPr/>
                    <a:lstStyle/>
                    <a:p>
                      <a:pPr marL="0" marR="0">
                        <a:lnSpc>
                          <a:spcPct val="150000"/>
                        </a:lnSpc>
                        <a:spcBef>
                          <a:spcPts val="0"/>
                        </a:spcBef>
                        <a:spcAft>
                          <a:spcPts val="1000"/>
                        </a:spcAft>
                      </a:pPr>
                      <a:r>
                        <a:rPr lang="en-US" sz="2000" dirty="0"/>
                        <a:t>Descriptions</a:t>
                      </a:r>
                      <a:endParaRPr lang="en-US" sz="2000" b="1" dirty="0">
                        <a:latin typeface="Calibri"/>
                        <a:ea typeface="Calibri"/>
                        <a:cs typeface="Times New Roman"/>
                      </a:endParaRPr>
                    </a:p>
                  </a:txBody>
                  <a:tcPr marL="68580" marR="68580" marT="0" marB="0" anchor="ctr"/>
                </a:tc>
                <a:tc>
                  <a:txBody>
                    <a:bodyPr/>
                    <a:lstStyle/>
                    <a:p>
                      <a:pPr marL="0" marR="0" algn="ctr">
                        <a:lnSpc>
                          <a:spcPct val="150000"/>
                        </a:lnSpc>
                        <a:spcBef>
                          <a:spcPts val="0"/>
                        </a:spcBef>
                        <a:spcAft>
                          <a:spcPts val="1000"/>
                        </a:spcAft>
                      </a:pPr>
                      <a:r>
                        <a:rPr lang="en-US" sz="2000"/>
                        <a:t>Year of request</a:t>
                      </a:r>
                      <a:endParaRPr lang="en-US" sz="2000" b="1">
                        <a:latin typeface="Calibri"/>
                        <a:ea typeface="Calibri"/>
                        <a:cs typeface="Times New Roman"/>
                      </a:endParaRPr>
                    </a:p>
                  </a:txBody>
                  <a:tcPr marL="68580" marR="68580" marT="0" marB="0" anchor="ctr"/>
                </a:tc>
              </a:tr>
              <a:tr h="384143">
                <a:tc>
                  <a:txBody>
                    <a:bodyPr/>
                    <a:lstStyle/>
                    <a:p>
                      <a:pPr marL="0" marR="0" algn="ctr">
                        <a:lnSpc>
                          <a:spcPct val="150000"/>
                        </a:lnSpc>
                        <a:spcBef>
                          <a:spcPts val="0"/>
                        </a:spcBef>
                        <a:spcAft>
                          <a:spcPts val="1000"/>
                        </a:spcAft>
                      </a:pPr>
                      <a:r>
                        <a:rPr lang="en-US" sz="2000"/>
                        <a:t>1</a:t>
                      </a:r>
                      <a:endParaRPr lang="en-US" sz="2000" b="1">
                        <a:latin typeface="Calibri"/>
                        <a:ea typeface="Calibri"/>
                        <a:cs typeface="Times New Roman"/>
                      </a:endParaRPr>
                    </a:p>
                  </a:txBody>
                  <a:tcPr marL="68580" marR="68580" marT="0" marB="0" anchor="ctr"/>
                </a:tc>
                <a:tc>
                  <a:txBody>
                    <a:bodyPr/>
                    <a:lstStyle/>
                    <a:p>
                      <a:pPr marL="0" marR="0">
                        <a:lnSpc>
                          <a:spcPct val="150000"/>
                        </a:lnSpc>
                        <a:spcBef>
                          <a:spcPts val="0"/>
                        </a:spcBef>
                        <a:spcAft>
                          <a:spcPts val="1000"/>
                        </a:spcAft>
                      </a:pPr>
                      <a:r>
                        <a:rPr lang="en-US" sz="2000" dirty="0"/>
                        <a:t>Bale Mountains National Park</a:t>
                      </a:r>
                      <a:endParaRPr lang="en-US" sz="2000" b="1" dirty="0">
                        <a:latin typeface="Calibri"/>
                        <a:ea typeface="Calibri"/>
                        <a:cs typeface="Times New Roman"/>
                      </a:endParaRPr>
                    </a:p>
                  </a:txBody>
                  <a:tcPr marL="68580" marR="68580" marT="0" marB="0" anchor="ctr"/>
                </a:tc>
                <a:tc>
                  <a:txBody>
                    <a:bodyPr/>
                    <a:lstStyle/>
                    <a:p>
                      <a:pPr marL="0" marR="0" algn="ctr">
                        <a:lnSpc>
                          <a:spcPct val="150000"/>
                        </a:lnSpc>
                        <a:spcBef>
                          <a:spcPts val="0"/>
                        </a:spcBef>
                        <a:spcAft>
                          <a:spcPts val="1000"/>
                        </a:spcAft>
                      </a:pPr>
                      <a:r>
                        <a:rPr lang="en-US" sz="2000"/>
                        <a:t>2008</a:t>
                      </a:r>
                      <a:endParaRPr lang="en-US" sz="2000" b="1">
                        <a:latin typeface="Calibri"/>
                        <a:ea typeface="Calibri"/>
                        <a:cs typeface="Times New Roman"/>
                      </a:endParaRPr>
                    </a:p>
                  </a:txBody>
                  <a:tcPr marL="68580" marR="68580" marT="0" marB="0" anchor="ctr"/>
                </a:tc>
              </a:tr>
              <a:tr h="812556">
                <a:tc>
                  <a:txBody>
                    <a:bodyPr/>
                    <a:lstStyle/>
                    <a:p>
                      <a:pPr marL="0" marR="0" algn="ctr">
                        <a:lnSpc>
                          <a:spcPct val="150000"/>
                        </a:lnSpc>
                        <a:spcBef>
                          <a:spcPts val="0"/>
                        </a:spcBef>
                        <a:spcAft>
                          <a:spcPts val="1000"/>
                        </a:spcAft>
                      </a:pPr>
                      <a:r>
                        <a:rPr lang="en-US" sz="2000"/>
                        <a:t>2</a:t>
                      </a:r>
                      <a:endParaRPr lang="en-US" sz="2000" b="1">
                        <a:latin typeface="Calibri"/>
                        <a:ea typeface="Calibri"/>
                        <a:cs typeface="Times New Roman"/>
                      </a:endParaRPr>
                    </a:p>
                  </a:txBody>
                  <a:tcPr marL="68580" marR="68580" marT="0" marB="0" anchor="ctr"/>
                </a:tc>
                <a:tc>
                  <a:txBody>
                    <a:bodyPr/>
                    <a:lstStyle/>
                    <a:p>
                      <a:pPr marL="0" marR="0">
                        <a:lnSpc>
                          <a:spcPct val="150000"/>
                        </a:lnSpc>
                        <a:spcBef>
                          <a:spcPts val="0"/>
                        </a:spcBef>
                        <a:spcAft>
                          <a:spcPts val="1000"/>
                        </a:spcAft>
                      </a:pPr>
                      <a:r>
                        <a:rPr lang="en-US" sz="2000" dirty="0" err="1"/>
                        <a:t>Dirre</a:t>
                      </a:r>
                      <a:r>
                        <a:rPr lang="en-US" sz="2000" dirty="0"/>
                        <a:t> Sheik Hussein Religious, Cultural and Historical Site</a:t>
                      </a:r>
                      <a:endParaRPr lang="en-US" sz="2000" b="1" dirty="0">
                        <a:latin typeface="Calibri"/>
                        <a:ea typeface="Calibri"/>
                        <a:cs typeface="Times New Roman"/>
                      </a:endParaRPr>
                    </a:p>
                  </a:txBody>
                  <a:tcPr marL="68580" marR="68580" marT="0" marB="0" anchor="ctr"/>
                </a:tc>
                <a:tc>
                  <a:txBody>
                    <a:bodyPr/>
                    <a:lstStyle/>
                    <a:p>
                      <a:pPr marL="0" marR="0" algn="ctr">
                        <a:lnSpc>
                          <a:spcPct val="150000"/>
                        </a:lnSpc>
                        <a:spcBef>
                          <a:spcPts val="0"/>
                        </a:spcBef>
                        <a:spcAft>
                          <a:spcPts val="1000"/>
                        </a:spcAft>
                      </a:pPr>
                      <a:r>
                        <a:rPr lang="en-US" sz="2000"/>
                        <a:t>2011</a:t>
                      </a:r>
                      <a:endParaRPr lang="en-US" sz="2000" b="1">
                        <a:latin typeface="Calibri"/>
                        <a:ea typeface="Calibri"/>
                        <a:cs typeface="Times New Roman"/>
                      </a:endParaRPr>
                    </a:p>
                  </a:txBody>
                  <a:tcPr marL="68580" marR="68580" marT="0" marB="0" anchor="ctr"/>
                </a:tc>
              </a:tr>
              <a:tr h="812556">
                <a:tc>
                  <a:txBody>
                    <a:bodyPr/>
                    <a:lstStyle/>
                    <a:p>
                      <a:pPr marL="0" marR="0" algn="ctr">
                        <a:lnSpc>
                          <a:spcPct val="150000"/>
                        </a:lnSpc>
                        <a:spcBef>
                          <a:spcPts val="0"/>
                        </a:spcBef>
                        <a:spcAft>
                          <a:spcPts val="1000"/>
                        </a:spcAft>
                      </a:pPr>
                      <a:r>
                        <a:rPr lang="en-US" sz="2000"/>
                        <a:t>3</a:t>
                      </a:r>
                      <a:endParaRPr lang="en-US" sz="2000" b="1">
                        <a:latin typeface="Calibri"/>
                        <a:ea typeface="Calibri"/>
                        <a:cs typeface="Times New Roman"/>
                      </a:endParaRPr>
                    </a:p>
                  </a:txBody>
                  <a:tcPr marL="68580" marR="68580" marT="0" marB="0" anchor="ctr"/>
                </a:tc>
                <a:tc>
                  <a:txBody>
                    <a:bodyPr/>
                    <a:lstStyle/>
                    <a:p>
                      <a:pPr marL="0" marR="0">
                        <a:lnSpc>
                          <a:spcPct val="150000"/>
                        </a:lnSpc>
                        <a:spcBef>
                          <a:spcPts val="0"/>
                        </a:spcBef>
                        <a:spcAft>
                          <a:spcPts val="1000"/>
                        </a:spcAft>
                      </a:pPr>
                      <a:r>
                        <a:rPr lang="en-US" sz="2000" dirty="0" err="1"/>
                        <a:t>Holqa</a:t>
                      </a:r>
                      <a:r>
                        <a:rPr lang="en-US" sz="2000" dirty="0"/>
                        <a:t> </a:t>
                      </a:r>
                      <a:r>
                        <a:rPr lang="en-US" sz="2000" dirty="0" err="1"/>
                        <a:t>Sof</a:t>
                      </a:r>
                      <a:r>
                        <a:rPr lang="en-US" sz="2000" dirty="0"/>
                        <a:t> Omar: Natural and Cultural Heritage (</a:t>
                      </a:r>
                      <a:r>
                        <a:rPr lang="en-US" sz="2000" dirty="0" err="1"/>
                        <a:t>Sof</a:t>
                      </a:r>
                      <a:r>
                        <a:rPr lang="en-US" sz="2000" dirty="0"/>
                        <a:t> Omar: Caves of Mystery)</a:t>
                      </a:r>
                      <a:endParaRPr lang="en-US" sz="2000" b="1" dirty="0">
                        <a:latin typeface="Calibri"/>
                        <a:ea typeface="Calibri"/>
                        <a:cs typeface="Times New Roman"/>
                      </a:endParaRPr>
                    </a:p>
                  </a:txBody>
                  <a:tcPr marL="68580" marR="68580" marT="0" marB="0" anchor="ctr"/>
                </a:tc>
                <a:tc>
                  <a:txBody>
                    <a:bodyPr/>
                    <a:lstStyle/>
                    <a:p>
                      <a:pPr marL="0" marR="0" algn="ctr">
                        <a:lnSpc>
                          <a:spcPct val="150000"/>
                        </a:lnSpc>
                        <a:spcBef>
                          <a:spcPts val="0"/>
                        </a:spcBef>
                        <a:spcAft>
                          <a:spcPts val="1000"/>
                        </a:spcAft>
                      </a:pPr>
                      <a:r>
                        <a:rPr lang="en-US" sz="2000" dirty="0"/>
                        <a:t>211</a:t>
                      </a:r>
                      <a:endParaRPr lang="en-US" sz="2000" b="1" dirty="0">
                        <a:latin typeface="Calibri"/>
                        <a:ea typeface="Calibri"/>
                        <a:cs typeface="Times New Roman"/>
                      </a:endParaRPr>
                    </a:p>
                  </a:txBody>
                  <a:tcPr marL="68580" marR="68580" marT="0" marB="0" anchor="ctr"/>
                </a:tc>
              </a:tr>
              <a:tr h="517481">
                <a:tc>
                  <a:txBody>
                    <a:bodyPr/>
                    <a:lstStyle/>
                    <a:p>
                      <a:pPr marL="0" marR="0" algn="ctr">
                        <a:lnSpc>
                          <a:spcPct val="150000"/>
                        </a:lnSpc>
                        <a:spcBef>
                          <a:spcPts val="0"/>
                        </a:spcBef>
                        <a:spcAft>
                          <a:spcPts val="1000"/>
                        </a:spcAft>
                      </a:pPr>
                      <a:r>
                        <a:rPr lang="en-US" sz="2000"/>
                        <a:t>4</a:t>
                      </a:r>
                      <a:endParaRPr lang="en-US" sz="2000" b="1">
                        <a:latin typeface="Calibri"/>
                        <a:ea typeface="Calibri"/>
                        <a:cs typeface="Times New Roman"/>
                      </a:endParaRPr>
                    </a:p>
                  </a:txBody>
                  <a:tcPr marL="68580" marR="68580" marT="0" marB="0" anchor="ctr"/>
                </a:tc>
                <a:tc>
                  <a:txBody>
                    <a:bodyPr/>
                    <a:lstStyle/>
                    <a:p>
                      <a:pPr marL="0" marR="0">
                        <a:lnSpc>
                          <a:spcPct val="150000"/>
                        </a:lnSpc>
                        <a:spcBef>
                          <a:spcPts val="0"/>
                        </a:spcBef>
                        <a:spcAft>
                          <a:spcPts val="1000"/>
                        </a:spcAft>
                      </a:pPr>
                      <a:r>
                        <a:rPr lang="en-US" sz="2000" dirty="0" err="1"/>
                        <a:t>Gedeo</a:t>
                      </a:r>
                      <a:r>
                        <a:rPr lang="en-US" sz="2000" dirty="0"/>
                        <a:t> Mixed Cultural and Natural Landscape</a:t>
                      </a:r>
                      <a:endParaRPr lang="en-US" sz="2000" b="1" dirty="0">
                        <a:latin typeface="Calibri"/>
                        <a:ea typeface="Calibri"/>
                        <a:cs typeface="Times New Roman"/>
                      </a:endParaRPr>
                    </a:p>
                  </a:txBody>
                  <a:tcPr marL="68580" marR="68580" marT="0" marB="0" anchor="ctr"/>
                </a:tc>
                <a:tc>
                  <a:txBody>
                    <a:bodyPr/>
                    <a:lstStyle/>
                    <a:p>
                      <a:pPr marL="0" marR="0" algn="ctr">
                        <a:lnSpc>
                          <a:spcPct val="150000"/>
                        </a:lnSpc>
                        <a:spcBef>
                          <a:spcPts val="0"/>
                        </a:spcBef>
                        <a:spcAft>
                          <a:spcPts val="1000"/>
                        </a:spcAft>
                      </a:pPr>
                      <a:r>
                        <a:rPr lang="en-US" sz="2000" dirty="0"/>
                        <a:t>2012</a:t>
                      </a:r>
                      <a:endParaRPr lang="en-US" sz="2000" b="1" dirty="0">
                        <a:latin typeface="Calibri"/>
                        <a:ea typeface="Calibri"/>
                        <a:cs typeface="Times New Roman"/>
                      </a:endParaRPr>
                    </a:p>
                  </a:txBody>
                  <a:tcPr marL="68580" marR="68580" marT="0" marB="0" anchor="ctr"/>
                </a:tc>
              </a:tr>
              <a:tr h="812556">
                <a:tc>
                  <a:txBody>
                    <a:bodyPr/>
                    <a:lstStyle/>
                    <a:p>
                      <a:pPr marL="0" marR="0" algn="ctr">
                        <a:lnSpc>
                          <a:spcPct val="150000"/>
                        </a:lnSpc>
                        <a:spcBef>
                          <a:spcPts val="0"/>
                        </a:spcBef>
                        <a:spcAft>
                          <a:spcPts val="1000"/>
                        </a:spcAft>
                      </a:pPr>
                      <a:r>
                        <a:rPr lang="en-US" sz="2000"/>
                        <a:t>5</a:t>
                      </a:r>
                      <a:endParaRPr lang="en-US" sz="2000" b="1">
                        <a:latin typeface="Calibri"/>
                        <a:ea typeface="Calibri"/>
                        <a:cs typeface="Times New Roman"/>
                      </a:endParaRPr>
                    </a:p>
                  </a:txBody>
                  <a:tcPr marL="68580" marR="68580" marT="0" marB="0" anchor="ctr"/>
                </a:tc>
                <a:tc>
                  <a:txBody>
                    <a:bodyPr/>
                    <a:lstStyle/>
                    <a:p>
                      <a:pPr marL="0" marR="0">
                        <a:lnSpc>
                          <a:spcPct val="150000"/>
                        </a:lnSpc>
                        <a:spcBef>
                          <a:spcPts val="0"/>
                        </a:spcBef>
                        <a:spcAft>
                          <a:spcPts val="1000"/>
                        </a:spcAft>
                      </a:pPr>
                      <a:r>
                        <a:rPr lang="en-US" sz="2000"/>
                        <a:t>Melka Kunture and Bachilt Archaeological Site</a:t>
                      </a:r>
                      <a:endParaRPr lang="en-US" sz="2000" b="1">
                        <a:latin typeface="Calibri"/>
                        <a:ea typeface="Calibri"/>
                        <a:cs typeface="Times New Roman"/>
                      </a:endParaRPr>
                    </a:p>
                  </a:txBody>
                  <a:tcPr marL="68580" marR="68580" marT="0" marB="0" anchor="ctr"/>
                </a:tc>
                <a:tc>
                  <a:txBody>
                    <a:bodyPr/>
                    <a:lstStyle/>
                    <a:p>
                      <a:pPr marL="0" marR="0" algn="ctr">
                        <a:lnSpc>
                          <a:spcPct val="150000"/>
                        </a:lnSpc>
                        <a:spcBef>
                          <a:spcPts val="0"/>
                        </a:spcBef>
                        <a:spcAft>
                          <a:spcPts val="1000"/>
                        </a:spcAft>
                      </a:pPr>
                      <a:r>
                        <a:rPr lang="en-US" sz="2000" dirty="0"/>
                        <a:t>2012</a:t>
                      </a:r>
                      <a:endParaRPr lang="en-US" sz="2000" b="1" dirty="0">
                        <a:latin typeface="Calibri"/>
                        <a:ea typeface="Calibri"/>
                        <a:cs typeface="Times New Roman"/>
                      </a:endParaRPr>
                    </a:p>
                  </a:txBody>
                  <a:tcPr marL="68580" marR="68580" marT="0" marB="0" anchor="ctr"/>
                </a:tc>
              </a:tr>
              <a:tr h="384143">
                <a:tc>
                  <a:txBody>
                    <a:bodyPr/>
                    <a:lstStyle/>
                    <a:p>
                      <a:pPr marL="0" marR="0" algn="ctr">
                        <a:lnSpc>
                          <a:spcPct val="150000"/>
                        </a:lnSpc>
                        <a:spcBef>
                          <a:spcPts val="0"/>
                        </a:spcBef>
                        <a:spcAft>
                          <a:spcPts val="1000"/>
                        </a:spcAft>
                      </a:pPr>
                      <a:r>
                        <a:rPr lang="en-US" sz="2000"/>
                        <a:t>6</a:t>
                      </a:r>
                      <a:endParaRPr lang="en-US" sz="2000" b="1">
                        <a:latin typeface="Calibri"/>
                        <a:ea typeface="Calibri"/>
                        <a:cs typeface="Times New Roman"/>
                      </a:endParaRPr>
                    </a:p>
                  </a:txBody>
                  <a:tcPr marL="68580" marR="68580" marT="0" marB="0" anchor="ctr"/>
                </a:tc>
                <a:tc>
                  <a:txBody>
                    <a:bodyPr/>
                    <a:lstStyle/>
                    <a:p>
                      <a:pPr marL="0" marR="0">
                        <a:lnSpc>
                          <a:spcPct val="150000"/>
                        </a:lnSpc>
                        <a:spcBef>
                          <a:spcPts val="0"/>
                        </a:spcBef>
                        <a:spcAft>
                          <a:spcPts val="1000"/>
                        </a:spcAft>
                      </a:pPr>
                      <a:r>
                        <a:rPr lang="en-US" sz="2000"/>
                        <a:t>Sacred Landscapes of Tigray</a:t>
                      </a:r>
                      <a:endParaRPr lang="en-US" sz="2000" b="1">
                        <a:latin typeface="Calibri"/>
                        <a:ea typeface="Calibri"/>
                        <a:cs typeface="Times New Roman"/>
                      </a:endParaRPr>
                    </a:p>
                  </a:txBody>
                  <a:tcPr marL="68580" marR="68580" marT="0" marB="0" anchor="ctr"/>
                </a:tc>
                <a:tc>
                  <a:txBody>
                    <a:bodyPr/>
                    <a:lstStyle/>
                    <a:p>
                      <a:pPr marL="0" marR="0" algn="ctr">
                        <a:lnSpc>
                          <a:spcPct val="150000"/>
                        </a:lnSpc>
                        <a:spcBef>
                          <a:spcPts val="0"/>
                        </a:spcBef>
                        <a:spcAft>
                          <a:spcPts val="1000"/>
                        </a:spcAft>
                      </a:pPr>
                      <a:r>
                        <a:rPr lang="en-US" sz="2000" dirty="0"/>
                        <a:t>2018</a:t>
                      </a:r>
                      <a:endParaRPr lang="en-US" sz="2000" b="1" dirty="0">
                        <a:latin typeface="Calibri"/>
                        <a:ea typeface="Calibri"/>
                        <a:cs typeface="Times New Roman"/>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14400"/>
            <a:ext cx="8763000" cy="5410200"/>
          </a:xfrm>
        </p:spPr>
        <p:txBody>
          <a:bodyPr>
            <a:noAutofit/>
          </a:bodyPr>
          <a:lstStyle/>
          <a:p>
            <a:pPr lvl="1"/>
            <a:endParaRPr lang="en-US" b="1" dirty="0" smtClean="0"/>
          </a:p>
          <a:p>
            <a:pPr lvl="1"/>
            <a:endParaRPr lang="en-US" b="1" dirty="0" smtClean="0"/>
          </a:p>
          <a:p>
            <a:pPr lvl="1"/>
            <a:endParaRPr lang="en-US" b="1" dirty="0" smtClean="0"/>
          </a:p>
          <a:p>
            <a:pPr lvl="1"/>
            <a:endParaRPr lang="en-US" b="1" dirty="0" smtClean="0"/>
          </a:p>
          <a:p>
            <a:pPr lvl="1">
              <a:buNone/>
            </a:pPr>
            <a:r>
              <a:rPr lang="en-US" b="1" dirty="0" smtClean="0"/>
              <a:t>The Ethiopia Orthodox Tewahdo Church </a:t>
            </a:r>
          </a:p>
          <a:p>
            <a:pPr algn="ctr">
              <a:buNone/>
            </a:pPr>
            <a:endParaRPr lang="en-US" sz="1800" b="1" dirty="0" smtClean="0"/>
          </a:p>
          <a:p>
            <a:pPr marL="914400" lvl="1" indent="-519113">
              <a:lnSpc>
                <a:spcPct val="150000"/>
              </a:lnSpc>
              <a:buFont typeface="Wingdings" pitchFamily="2" charset="2"/>
              <a:buChar char="ü"/>
            </a:pPr>
            <a:r>
              <a:rPr lang="en-US" sz="2400" dirty="0" smtClean="0"/>
              <a:t>Christianity is introduced to Ethiopia in the first decades AD</a:t>
            </a:r>
          </a:p>
          <a:p>
            <a:pPr marL="914400" lvl="1" indent="-519113">
              <a:lnSpc>
                <a:spcPct val="150000"/>
              </a:lnSpc>
              <a:buFont typeface="Wingdings" pitchFamily="2" charset="2"/>
              <a:buChar char="ü"/>
            </a:pPr>
            <a:r>
              <a:rPr lang="en-US" sz="2400" dirty="0" smtClean="0"/>
              <a:t>EOTC is one of the oldest Christian churches in the world</a:t>
            </a:r>
          </a:p>
          <a:p>
            <a:pPr marL="914400" lvl="1" indent="-519113">
              <a:lnSpc>
                <a:spcPct val="150000"/>
              </a:lnSpc>
              <a:buFont typeface="Wingdings" pitchFamily="2" charset="2"/>
              <a:buChar char="ü"/>
            </a:pPr>
            <a:r>
              <a:rPr lang="en-US" sz="2400" dirty="0" smtClean="0"/>
              <a:t>Top to Down </a:t>
            </a:r>
            <a:r>
              <a:rPr lang="en-US" sz="2400" dirty="0" err="1" smtClean="0"/>
              <a:t>chirstinizetion</a:t>
            </a:r>
            <a:r>
              <a:rPr lang="en-US" sz="2400" dirty="0" smtClean="0"/>
              <a:t> gave a chance for the church to be rich in heritage</a:t>
            </a:r>
          </a:p>
          <a:p>
            <a:pPr marL="0" lvl="1" indent="1588" algn="ctr">
              <a:lnSpc>
                <a:spcPct val="150000"/>
              </a:lnSpc>
              <a:buNone/>
            </a:pPr>
            <a:endParaRPr lang="en-US" sz="1800" dirty="0"/>
          </a:p>
        </p:txBody>
      </p:sp>
      <p:pic>
        <p:nvPicPr>
          <p:cNvPr id="7" name="Picture 2"/>
          <p:cNvPicPr>
            <a:picLocks noChangeAspect="1" noChangeArrowheads="1"/>
          </p:cNvPicPr>
          <p:nvPr/>
        </p:nvPicPr>
        <p:blipFill>
          <a:blip r:embed="rId2" cstate="print"/>
          <a:srcRect l="19130" t="29130" r="34783" b="18309"/>
          <a:stretch>
            <a:fillRect/>
          </a:stretch>
        </p:blipFill>
        <p:spPr bwMode="auto">
          <a:xfrm>
            <a:off x="609600" y="1066800"/>
            <a:ext cx="2590800" cy="1662023"/>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l="21782" t="26938" r="36549" b="24237"/>
          <a:stretch>
            <a:fillRect/>
          </a:stretch>
        </p:blipFill>
        <p:spPr bwMode="auto">
          <a:xfrm>
            <a:off x="3429000" y="1066800"/>
            <a:ext cx="2514600" cy="1657350"/>
          </a:xfrm>
          <a:prstGeom prst="rect">
            <a:avLst/>
          </a:prstGeom>
          <a:noFill/>
          <a:ln w="9525">
            <a:noFill/>
            <a:miter lim="800000"/>
            <a:headEnd/>
            <a:tailEnd/>
          </a:ln>
        </p:spPr>
      </p:pic>
      <p:pic>
        <p:nvPicPr>
          <p:cNvPr id="9" name="Picture 3"/>
          <p:cNvPicPr>
            <a:picLocks noChangeAspect="1" noChangeArrowheads="1"/>
          </p:cNvPicPr>
          <p:nvPr/>
        </p:nvPicPr>
        <p:blipFill>
          <a:blip r:embed="rId4" cstate="print"/>
          <a:srcRect l="25377" t="26938" r="37689" b="27604"/>
          <a:stretch>
            <a:fillRect/>
          </a:stretch>
        </p:blipFill>
        <p:spPr bwMode="auto">
          <a:xfrm>
            <a:off x="6172201" y="1066799"/>
            <a:ext cx="2362199" cy="16353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14400"/>
            <a:ext cx="8763000" cy="5410200"/>
          </a:xfrm>
        </p:spPr>
        <p:txBody>
          <a:bodyPr>
            <a:noAutofit/>
          </a:bodyPr>
          <a:lstStyle/>
          <a:p>
            <a:pPr lvl="1"/>
            <a:endParaRPr lang="en-US" b="1" dirty="0" smtClean="0"/>
          </a:p>
          <a:p>
            <a:pPr lvl="1"/>
            <a:endParaRPr lang="en-US" b="1" dirty="0" smtClean="0"/>
          </a:p>
          <a:p>
            <a:pPr lvl="1"/>
            <a:endParaRPr lang="en-US" b="1" dirty="0" smtClean="0"/>
          </a:p>
          <a:p>
            <a:pPr lvl="1"/>
            <a:endParaRPr lang="en-US" b="1" dirty="0" smtClean="0"/>
          </a:p>
          <a:p>
            <a:pPr lvl="1">
              <a:buNone/>
            </a:pPr>
            <a:r>
              <a:rPr lang="en-US" b="1" dirty="0" smtClean="0"/>
              <a:t>EOTC Monasteries </a:t>
            </a:r>
          </a:p>
          <a:p>
            <a:pPr algn="ctr">
              <a:buNone/>
            </a:pPr>
            <a:endParaRPr lang="en-US" sz="1800" b="1" dirty="0" smtClean="0"/>
          </a:p>
          <a:p>
            <a:pPr marL="914400" lvl="1" indent="-519113">
              <a:lnSpc>
                <a:spcPct val="150000"/>
              </a:lnSpc>
              <a:buFont typeface="Wingdings" pitchFamily="2" charset="2"/>
              <a:buChar char="ü"/>
            </a:pPr>
            <a:r>
              <a:rPr lang="en-US" sz="2400" dirty="0" smtClean="0"/>
              <a:t>Christianity is introduced to Ethiopia in the first decades AD</a:t>
            </a:r>
          </a:p>
          <a:p>
            <a:pPr marL="914400" lvl="1" indent="-519113">
              <a:lnSpc>
                <a:spcPct val="150000"/>
              </a:lnSpc>
              <a:buFont typeface="Wingdings" pitchFamily="2" charset="2"/>
              <a:buChar char="ü"/>
            </a:pPr>
            <a:r>
              <a:rPr lang="en-US" sz="2400" dirty="0" smtClean="0"/>
              <a:t>EOTC is one of the oldest Christian churches in the world</a:t>
            </a:r>
          </a:p>
          <a:p>
            <a:pPr marL="914400" lvl="1" indent="-519113">
              <a:lnSpc>
                <a:spcPct val="150000"/>
              </a:lnSpc>
              <a:buFont typeface="Wingdings" pitchFamily="2" charset="2"/>
              <a:buChar char="ü"/>
            </a:pPr>
            <a:r>
              <a:rPr lang="en-US" sz="2400" dirty="0" smtClean="0"/>
              <a:t>Top to Down </a:t>
            </a:r>
            <a:r>
              <a:rPr lang="en-US" sz="2400" dirty="0" err="1" smtClean="0"/>
              <a:t>chirstinizetion</a:t>
            </a:r>
            <a:r>
              <a:rPr lang="en-US" sz="2400" dirty="0" smtClean="0"/>
              <a:t> gave a chance for the church to be rich in heritage</a:t>
            </a:r>
          </a:p>
          <a:p>
            <a:pPr marL="0" lvl="1" indent="1588" algn="ctr">
              <a:lnSpc>
                <a:spcPct val="150000"/>
              </a:lnSpc>
              <a:buNone/>
            </a:pPr>
            <a:endParaRPr lang="en-US" sz="1800" dirty="0"/>
          </a:p>
        </p:txBody>
      </p:sp>
      <p:pic>
        <p:nvPicPr>
          <p:cNvPr id="6" name="Picture 2" descr="G:\E_LIBRARY\CHURCH AND MOSQUE PHOTO PICTURE\raphael-d680340febee53d6a87240278dbf87a5-image.jpg"/>
          <p:cNvPicPr>
            <a:picLocks noChangeAspect="1" noChangeArrowheads="1"/>
          </p:cNvPicPr>
          <p:nvPr/>
        </p:nvPicPr>
        <p:blipFill>
          <a:blip r:embed="rId2" cstate="print"/>
          <a:srcRect/>
          <a:stretch>
            <a:fillRect/>
          </a:stretch>
        </p:blipFill>
        <p:spPr bwMode="auto">
          <a:xfrm>
            <a:off x="4038600" y="914400"/>
            <a:ext cx="1942600" cy="1366600"/>
          </a:xfrm>
          <a:prstGeom prst="rect">
            <a:avLst/>
          </a:prstGeom>
          <a:noFill/>
        </p:spPr>
      </p:pic>
      <p:pic>
        <p:nvPicPr>
          <p:cNvPr id="13" name="Picture 4"/>
          <p:cNvPicPr>
            <a:picLocks noChangeAspect="1" noChangeArrowheads="1"/>
          </p:cNvPicPr>
          <p:nvPr/>
        </p:nvPicPr>
        <p:blipFill>
          <a:blip r:embed="rId3" cstate="print"/>
          <a:srcRect l="11172" t="23571" r="35794" b="25921"/>
          <a:stretch>
            <a:fillRect/>
          </a:stretch>
        </p:blipFill>
        <p:spPr bwMode="auto">
          <a:xfrm>
            <a:off x="6400800" y="914400"/>
            <a:ext cx="2418080" cy="1295400"/>
          </a:xfrm>
          <a:prstGeom prst="rect">
            <a:avLst/>
          </a:prstGeom>
          <a:noFill/>
          <a:ln w="9525">
            <a:noFill/>
            <a:miter lim="800000"/>
            <a:headEnd/>
            <a:tailEnd/>
          </a:ln>
        </p:spPr>
      </p:pic>
      <p:pic>
        <p:nvPicPr>
          <p:cNvPr id="14" name="Picture 4"/>
          <p:cNvPicPr>
            <a:picLocks noChangeAspect="1" noChangeArrowheads="1"/>
          </p:cNvPicPr>
          <p:nvPr/>
        </p:nvPicPr>
        <p:blipFill>
          <a:blip r:embed="rId4" cstate="print"/>
          <a:srcRect l="19375" t="27778" r="40000" b="45555"/>
          <a:stretch>
            <a:fillRect/>
          </a:stretch>
        </p:blipFill>
        <p:spPr bwMode="auto">
          <a:xfrm>
            <a:off x="152400" y="922607"/>
            <a:ext cx="3505200" cy="12942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nvGraphicFramePr>
        <p:xfrm>
          <a:off x="762000" y="1066798"/>
          <a:ext cx="7772400" cy="4900170"/>
        </p:xfrm>
        <a:graphic>
          <a:graphicData uri="http://schemas.openxmlformats.org/drawingml/2006/table">
            <a:tbl>
              <a:tblPr>
                <a:tableStyleId>{E8B1032C-EA38-4F05-BA0D-38AFFFC7BED3}</a:tableStyleId>
              </a:tblPr>
              <a:tblGrid>
                <a:gridCol w="775857"/>
                <a:gridCol w="2642927"/>
                <a:gridCol w="1867070"/>
                <a:gridCol w="2486546"/>
              </a:tblGrid>
              <a:tr h="1103550">
                <a:tc>
                  <a:txBody>
                    <a:bodyPr/>
                    <a:lstStyle/>
                    <a:p>
                      <a:pPr marL="0" marR="0" algn="ctr">
                        <a:lnSpc>
                          <a:spcPct val="150000"/>
                        </a:lnSpc>
                        <a:spcBef>
                          <a:spcPts val="0"/>
                        </a:spcBef>
                        <a:spcAft>
                          <a:spcPts val="1000"/>
                        </a:spcAft>
                      </a:pPr>
                      <a:r>
                        <a:rPr lang="en-US" sz="1600" b="1">
                          <a:latin typeface="Arial" pitchFamily="34" charset="0"/>
                          <a:cs typeface="Arial" pitchFamily="34" charset="0"/>
                        </a:rPr>
                        <a:t>No</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Name of the Saint</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Place of Monastery</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Date of commemoration (Ethiopian calendar)</a:t>
                      </a:r>
                      <a:endParaRPr lang="en-US" sz="1600" b="1">
                        <a:latin typeface="Arial" pitchFamily="34" charset="0"/>
                        <a:ea typeface="Calibri"/>
                        <a:cs typeface="Arial" pitchFamily="34" charset="0"/>
                      </a:endParaRPr>
                    </a:p>
                  </a:txBody>
                  <a:tcPr marL="68580" marR="68580" marT="0" marB="0" anchor="ctr"/>
                </a:tc>
              </a:tr>
              <a:tr h="379662">
                <a:tc>
                  <a:txBody>
                    <a:bodyPr/>
                    <a:lstStyle/>
                    <a:p>
                      <a:pPr marL="0" marR="0" algn="ctr">
                        <a:lnSpc>
                          <a:spcPct val="150000"/>
                        </a:lnSpc>
                        <a:spcBef>
                          <a:spcPts val="0"/>
                        </a:spcBef>
                        <a:spcAft>
                          <a:spcPts val="1000"/>
                        </a:spcAft>
                      </a:pPr>
                      <a:r>
                        <a:rPr lang="en-US" sz="1600" b="1">
                          <a:latin typeface="Arial" pitchFamily="34" charset="0"/>
                          <a:cs typeface="Arial" pitchFamily="34" charset="0"/>
                        </a:rPr>
                        <a:t>1</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Abba Afse</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Yeha</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May 12</a:t>
                      </a:r>
                      <a:endParaRPr lang="en-US" sz="1600" b="1">
                        <a:latin typeface="Arial" pitchFamily="34" charset="0"/>
                        <a:ea typeface="Calibri"/>
                        <a:cs typeface="Arial" pitchFamily="34" charset="0"/>
                      </a:endParaRPr>
                    </a:p>
                  </a:txBody>
                  <a:tcPr marL="68580" marR="68580" marT="0" marB="0" anchor="ctr"/>
                </a:tc>
              </a:tr>
              <a:tr h="759324">
                <a:tc>
                  <a:txBody>
                    <a:bodyPr/>
                    <a:lstStyle/>
                    <a:p>
                      <a:pPr marL="0" marR="0" algn="ctr">
                        <a:lnSpc>
                          <a:spcPct val="150000"/>
                        </a:lnSpc>
                        <a:spcBef>
                          <a:spcPts val="0"/>
                        </a:spcBef>
                        <a:spcAft>
                          <a:spcPts val="1000"/>
                        </a:spcAft>
                      </a:pPr>
                      <a:r>
                        <a:rPr lang="en-US" sz="1600" b="1">
                          <a:latin typeface="Arial" pitchFamily="34" charset="0"/>
                          <a:cs typeface="Arial" pitchFamily="34" charset="0"/>
                        </a:rPr>
                        <a:t>2</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Abba Alef</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Bi’isa (at Mereb River)</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March 11</a:t>
                      </a:r>
                      <a:endParaRPr lang="en-US" sz="1600" b="1">
                        <a:latin typeface="Arial" pitchFamily="34" charset="0"/>
                        <a:ea typeface="Calibri"/>
                        <a:cs typeface="Arial" pitchFamily="34" charset="0"/>
                      </a:endParaRPr>
                    </a:p>
                  </a:txBody>
                  <a:tcPr marL="68580" marR="68580" marT="0" marB="0" anchor="ctr"/>
                </a:tc>
              </a:tr>
              <a:tr h="379662">
                <a:tc>
                  <a:txBody>
                    <a:bodyPr/>
                    <a:lstStyle/>
                    <a:p>
                      <a:pPr marL="0" marR="0" algn="ctr">
                        <a:lnSpc>
                          <a:spcPct val="150000"/>
                        </a:lnSpc>
                        <a:spcBef>
                          <a:spcPts val="0"/>
                        </a:spcBef>
                        <a:spcAft>
                          <a:spcPts val="1000"/>
                        </a:spcAft>
                      </a:pPr>
                      <a:r>
                        <a:rPr lang="en-US" sz="1600" b="1">
                          <a:latin typeface="Arial" pitchFamily="34" charset="0"/>
                          <a:cs typeface="Arial" pitchFamily="34" charset="0"/>
                        </a:rPr>
                        <a:t>3</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Abba Aregawi</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Debre Damo</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October 14</a:t>
                      </a:r>
                      <a:endParaRPr lang="en-US" sz="1600" b="1">
                        <a:latin typeface="Arial" pitchFamily="34" charset="0"/>
                        <a:ea typeface="Calibri"/>
                        <a:cs typeface="Arial" pitchFamily="34" charset="0"/>
                      </a:endParaRPr>
                    </a:p>
                  </a:txBody>
                  <a:tcPr marL="68580" marR="68580" marT="0" marB="0" anchor="ctr"/>
                </a:tc>
              </a:tr>
              <a:tr h="379662">
                <a:tc>
                  <a:txBody>
                    <a:bodyPr/>
                    <a:lstStyle/>
                    <a:p>
                      <a:pPr marL="0" marR="0" algn="ctr">
                        <a:lnSpc>
                          <a:spcPct val="150000"/>
                        </a:lnSpc>
                        <a:spcBef>
                          <a:spcPts val="0"/>
                        </a:spcBef>
                        <a:spcAft>
                          <a:spcPts val="1000"/>
                        </a:spcAft>
                      </a:pPr>
                      <a:r>
                        <a:rPr lang="en-US" sz="1600" b="1">
                          <a:latin typeface="Arial" pitchFamily="34" charset="0"/>
                          <a:cs typeface="Arial" pitchFamily="34" charset="0"/>
                        </a:rPr>
                        <a:t>4</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Abba Gerima (aka Ishaq)</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Adwa</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June 17</a:t>
                      </a:r>
                      <a:endParaRPr lang="en-US" sz="1600" b="1">
                        <a:latin typeface="Arial" pitchFamily="34" charset="0"/>
                        <a:ea typeface="Calibri"/>
                        <a:cs typeface="Arial" pitchFamily="34" charset="0"/>
                      </a:endParaRPr>
                    </a:p>
                  </a:txBody>
                  <a:tcPr marL="68580" marR="68580" marT="0" marB="0" anchor="ctr"/>
                </a:tc>
              </a:tr>
              <a:tr h="379662">
                <a:tc>
                  <a:txBody>
                    <a:bodyPr/>
                    <a:lstStyle/>
                    <a:p>
                      <a:pPr marL="0" marR="0" algn="ctr">
                        <a:lnSpc>
                          <a:spcPct val="150000"/>
                        </a:lnSpc>
                        <a:spcBef>
                          <a:spcPts val="0"/>
                        </a:spcBef>
                        <a:spcAft>
                          <a:spcPts val="1000"/>
                        </a:spcAft>
                      </a:pPr>
                      <a:r>
                        <a:rPr lang="en-US" sz="1600" b="1">
                          <a:latin typeface="Arial" pitchFamily="34" charset="0"/>
                          <a:cs typeface="Arial" pitchFamily="34" charset="0"/>
                        </a:rPr>
                        <a:t>5</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Abba Guba</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Mudama</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May 29</a:t>
                      </a:r>
                      <a:endParaRPr lang="en-US" sz="1600" b="1">
                        <a:latin typeface="Arial" pitchFamily="34" charset="0"/>
                        <a:ea typeface="Calibri"/>
                        <a:cs typeface="Arial" pitchFamily="34" charset="0"/>
                      </a:endParaRPr>
                    </a:p>
                  </a:txBody>
                  <a:tcPr marL="68580" marR="68580" marT="0" marB="0" anchor="ctr"/>
                </a:tc>
              </a:tr>
              <a:tr h="379662">
                <a:tc>
                  <a:txBody>
                    <a:bodyPr/>
                    <a:lstStyle/>
                    <a:p>
                      <a:pPr marL="0" marR="0" algn="ctr">
                        <a:lnSpc>
                          <a:spcPct val="150000"/>
                        </a:lnSpc>
                        <a:spcBef>
                          <a:spcPts val="0"/>
                        </a:spcBef>
                        <a:spcAft>
                          <a:spcPts val="1000"/>
                        </a:spcAft>
                      </a:pPr>
                      <a:r>
                        <a:rPr lang="en-US" sz="1600" b="1">
                          <a:latin typeface="Arial" pitchFamily="34" charset="0"/>
                          <a:cs typeface="Arial" pitchFamily="34" charset="0"/>
                        </a:rPr>
                        <a:t>6</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Abba Liqanos</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Aksum</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November 21</a:t>
                      </a:r>
                      <a:endParaRPr lang="en-US" sz="1600" b="1">
                        <a:latin typeface="Arial" pitchFamily="34" charset="0"/>
                        <a:ea typeface="Calibri"/>
                        <a:cs typeface="Arial" pitchFamily="34" charset="0"/>
                      </a:endParaRPr>
                    </a:p>
                  </a:txBody>
                  <a:tcPr marL="68580" marR="68580" marT="0" marB="0" anchor="ctr"/>
                </a:tc>
              </a:tr>
              <a:tr h="379662">
                <a:tc>
                  <a:txBody>
                    <a:bodyPr/>
                    <a:lstStyle/>
                    <a:p>
                      <a:pPr marL="0" marR="0" algn="ctr">
                        <a:lnSpc>
                          <a:spcPct val="150000"/>
                        </a:lnSpc>
                        <a:spcBef>
                          <a:spcPts val="0"/>
                        </a:spcBef>
                        <a:spcAft>
                          <a:spcPts val="1000"/>
                        </a:spcAft>
                      </a:pPr>
                      <a:r>
                        <a:rPr lang="en-US" sz="1600" b="1">
                          <a:latin typeface="Arial" pitchFamily="34" charset="0"/>
                          <a:cs typeface="Arial" pitchFamily="34" charset="0"/>
                        </a:rPr>
                        <a:t>7</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Abba Pentelewon</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Aksum</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October 6</a:t>
                      </a:r>
                      <a:endParaRPr lang="en-US" sz="1600" b="1">
                        <a:latin typeface="Arial" pitchFamily="34" charset="0"/>
                        <a:ea typeface="Calibri"/>
                        <a:cs typeface="Arial" pitchFamily="34" charset="0"/>
                      </a:endParaRPr>
                    </a:p>
                  </a:txBody>
                  <a:tcPr marL="68580" marR="68580" marT="0" marB="0" anchor="ctr"/>
                </a:tc>
              </a:tr>
              <a:tr h="379662">
                <a:tc>
                  <a:txBody>
                    <a:bodyPr/>
                    <a:lstStyle/>
                    <a:p>
                      <a:pPr marL="0" marR="0" algn="ctr">
                        <a:lnSpc>
                          <a:spcPct val="150000"/>
                        </a:lnSpc>
                        <a:spcBef>
                          <a:spcPts val="0"/>
                        </a:spcBef>
                        <a:spcAft>
                          <a:spcPts val="1000"/>
                        </a:spcAft>
                      </a:pPr>
                      <a:r>
                        <a:rPr lang="en-US" sz="1600" b="1">
                          <a:latin typeface="Arial" pitchFamily="34" charset="0"/>
                          <a:cs typeface="Arial" pitchFamily="34" charset="0"/>
                        </a:rPr>
                        <a:t>8</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Abba Tsehima</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Tsedenya</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February 16</a:t>
                      </a:r>
                      <a:endParaRPr lang="en-US" sz="1600" b="1">
                        <a:latin typeface="Arial" pitchFamily="34" charset="0"/>
                        <a:ea typeface="Calibri"/>
                        <a:cs typeface="Arial" pitchFamily="34" charset="0"/>
                      </a:endParaRPr>
                    </a:p>
                  </a:txBody>
                  <a:tcPr marL="68580" marR="68580" marT="0" marB="0" anchor="ctr"/>
                </a:tc>
              </a:tr>
              <a:tr h="379662">
                <a:tc>
                  <a:txBody>
                    <a:bodyPr/>
                    <a:lstStyle/>
                    <a:p>
                      <a:pPr marL="0" marR="0" algn="ctr">
                        <a:lnSpc>
                          <a:spcPct val="150000"/>
                        </a:lnSpc>
                        <a:spcBef>
                          <a:spcPts val="0"/>
                        </a:spcBef>
                        <a:spcAft>
                          <a:spcPts val="1000"/>
                        </a:spcAft>
                      </a:pPr>
                      <a:r>
                        <a:rPr lang="en-US" sz="1600" b="1">
                          <a:latin typeface="Arial" pitchFamily="34" charset="0"/>
                          <a:cs typeface="Arial" pitchFamily="34" charset="0"/>
                        </a:rPr>
                        <a:t>9</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Abba Yam’ata</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a:latin typeface="Arial" pitchFamily="34" charset="0"/>
                          <a:cs typeface="Arial" pitchFamily="34" charset="0"/>
                        </a:rPr>
                        <a:t>Gere’alta</a:t>
                      </a:r>
                      <a:endParaRPr lang="en-US" sz="1600" b="1">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1000"/>
                        </a:spcAft>
                      </a:pPr>
                      <a:r>
                        <a:rPr lang="en-US" sz="1600" b="1" dirty="0">
                          <a:latin typeface="Arial" pitchFamily="34" charset="0"/>
                          <a:cs typeface="Arial" pitchFamily="34" charset="0"/>
                        </a:rPr>
                        <a:t>October 23</a:t>
                      </a:r>
                      <a:endParaRPr lang="en-US" sz="1600" b="1" dirty="0">
                        <a:latin typeface="Arial" pitchFamily="34" charset="0"/>
                        <a:ea typeface="Calibri"/>
                        <a:cs typeface="Arial" pitchFamily="34" charset="0"/>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14400"/>
            <a:ext cx="8763000" cy="5410200"/>
          </a:xfrm>
        </p:spPr>
        <p:txBody>
          <a:bodyPr>
            <a:noAutofit/>
          </a:bodyPr>
          <a:lstStyle/>
          <a:p>
            <a:pPr lvl="1"/>
            <a:endParaRPr lang="en-US" b="1" dirty="0" smtClean="0"/>
          </a:p>
          <a:p>
            <a:pPr lvl="1"/>
            <a:endParaRPr lang="en-US" b="1" dirty="0" smtClean="0"/>
          </a:p>
          <a:p>
            <a:pPr lvl="1"/>
            <a:endParaRPr lang="en-US" b="1" dirty="0" smtClean="0"/>
          </a:p>
          <a:p>
            <a:pPr lvl="1">
              <a:buNone/>
            </a:pPr>
            <a:r>
              <a:rPr lang="en-US" b="1" dirty="0" smtClean="0"/>
              <a:t>Classification of EOTC monasteries </a:t>
            </a:r>
          </a:p>
          <a:p>
            <a:pPr algn="ctr">
              <a:buNone/>
            </a:pPr>
            <a:endParaRPr lang="en-US" sz="1800" b="1" dirty="0" smtClean="0"/>
          </a:p>
          <a:p>
            <a:pPr marL="1828800" lvl="3" indent="-457200">
              <a:lnSpc>
                <a:spcPct val="150000"/>
              </a:lnSpc>
              <a:buFont typeface="+mj-lt"/>
              <a:buAutoNum type="arabicParenR"/>
            </a:pPr>
            <a:r>
              <a:rPr lang="en-US" sz="2400" b="1" dirty="0" err="1" smtClean="0"/>
              <a:t>Andinete</a:t>
            </a:r>
            <a:r>
              <a:rPr lang="en-US" sz="2400" b="1" dirty="0" smtClean="0"/>
              <a:t> Gedam (United Monasteries)</a:t>
            </a:r>
          </a:p>
          <a:p>
            <a:pPr marL="1828800" lvl="3" indent="-457200">
              <a:lnSpc>
                <a:spcPct val="150000"/>
              </a:lnSpc>
              <a:buFont typeface="+mj-lt"/>
              <a:buAutoNum type="arabicParenR"/>
            </a:pPr>
            <a:r>
              <a:rPr lang="en-US" sz="2400" b="1" dirty="0" smtClean="0"/>
              <a:t>Ye </a:t>
            </a:r>
            <a:r>
              <a:rPr lang="en-US" sz="2400" b="1" dirty="0" err="1" smtClean="0"/>
              <a:t>Qurit</a:t>
            </a:r>
            <a:r>
              <a:rPr lang="en-US" sz="2400" b="1" dirty="0" smtClean="0"/>
              <a:t> Gedam </a:t>
            </a:r>
            <a:r>
              <a:rPr lang="en-US" sz="2400" b="1" i="1" dirty="0" smtClean="0"/>
              <a:t>(</a:t>
            </a:r>
            <a:r>
              <a:rPr lang="en-US" sz="2400" b="1" i="1" dirty="0" err="1" smtClean="0"/>
              <a:t>Qurit</a:t>
            </a:r>
            <a:r>
              <a:rPr lang="en-US" sz="2400" b="1" i="1" dirty="0" smtClean="0"/>
              <a:t> Monastery)</a:t>
            </a:r>
            <a:endParaRPr lang="en-US" sz="2400" dirty="0" smtClean="0"/>
          </a:p>
          <a:p>
            <a:pPr marL="1828800" lvl="3" indent="-457200">
              <a:lnSpc>
                <a:spcPct val="150000"/>
              </a:lnSpc>
              <a:buFont typeface="+mj-lt"/>
              <a:buAutoNum type="arabicParenR"/>
            </a:pPr>
            <a:r>
              <a:rPr lang="en-US" sz="2400" b="1" dirty="0" smtClean="0"/>
              <a:t>Ye </a:t>
            </a:r>
            <a:r>
              <a:rPr lang="en-US" sz="2400" b="1" dirty="0" err="1" smtClean="0"/>
              <a:t>Kahnat</a:t>
            </a:r>
            <a:r>
              <a:rPr lang="en-US" sz="2400" b="1" dirty="0" smtClean="0"/>
              <a:t> Gedam </a:t>
            </a:r>
            <a:r>
              <a:rPr lang="en-US" sz="2400" b="1" i="1" dirty="0" smtClean="0"/>
              <a:t>(Monastery of priests)</a:t>
            </a:r>
            <a:endParaRPr lang="en-US" sz="2400" dirty="0" smtClean="0"/>
          </a:p>
          <a:p>
            <a:pPr marL="1828800" lvl="3" indent="-457200">
              <a:lnSpc>
                <a:spcPct val="150000"/>
              </a:lnSpc>
              <a:buFont typeface="+mj-lt"/>
              <a:buAutoNum type="arabicParenR"/>
            </a:pPr>
            <a:r>
              <a:rPr lang="en-US" sz="2400" b="1" dirty="0" err="1" smtClean="0"/>
              <a:t>Mezba’e</a:t>
            </a:r>
            <a:r>
              <a:rPr lang="en-US" sz="2400" b="1" dirty="0" smtClean="0"/>
              <a:t> and Debre </a:t>
            </a:r>
            <a:r>
              <a:rPr lang="en-US" sz="2400" b="1" dirty="0" err="1" smtClean="0"/>
              <a:t>Hazelo</a:t>
            </a:r>
            <a:r>
              <a:rPr lang="en-US" sz="2400" b="1" dirty="0" smtClean="0"/>
              <a:t> (Vacant monasteries) </a:t>
            </a:r>
            <a:endParaRPr lang="en-US" sz="2400" dirty="0" smtClean="0"/>
          </a:p>
        </p:txBody>
      </p:sp>
      <p:pic>
        <p:nvPicPr>
          <p:cNvPr id="6" name="Picture 2" descr="G:\E_LIBRARY\CHURCH AND MOSQUE PHOTO PICTURE\raphael-d680340febee53d6a87240278dbf87a5-image.jpg"/>
          <p:cNvPicPr>
            <a:picLocks noChangeAspect="1" noChangeArrowheads="1"/>
          </p:cNvPicPr>
          <p:nvPr/>
        </p:nvPicPr>
        <p:blipFill>
          <a:blip r:embed="rId2" cstate="print"/>
          <a:srcRect/>
          <a:stretch>
            <a:fillRect/>
          </a:stretch>
        </p:blipFill>
        <p:spPr bwMode="auto">
          <a:xfrm>
            <a:off x="4038600" y="914400"/>
            <a:ext cx="1942600" cy="1366600"/>
          </a:xfrm>
          <a:prstGeom prst="rect">
            <a:avLst/>
          </a:prstGeom>
          <a:noFill/>
        </p:spPr>
      </p:pic>
      <p:pic>
        <p:nvPicPr>
          <p:cNvPr id="13" name="Picture 4"/>
          <p:cNvPicPr>
            <a:picLocks noChangeAspect="1" noChangeArrowheads="1"/>
          </p:cNvPicPr>
          <p:nvPr/>
        </p:nvPicPr>
        <p:blipFill>
          <a:blip r:embed="rId3" cstate="print"/>
          <a:srcRect l="11172" t="23571" r="35794" b="25921"/>
          <a:stretch>
            <a:fillRect/>
          </a:stretch>
        </p:blipFill>
        <p:spPr bwMode="auto">
          <a:xfrm>
            <a:off x="6400800" y="914400"/>
            <a:ext cx="2418080" cy="1295400"/>
          </a:xfrm>
          <a:prstGeom prst="rect">
            <a:avLst/>
          </a:prstGeom>
          <a:noFill/>
          <a:ln w="9525">
            <a:noFill/>
            <a:miter lim="800000"/>
            <a:headEnd/>
            <a:tailEnd/>
          </a:ln>
        </p:spPr>
      </p:pic>
      <p:pic>
        <p:nvPicPr>
          <p:cNvPr id="14" name="Picture 4"/>
          <p:cNvPicPr>
            <a:picLocks noChangeAspect="1" noChangeArrowheads="1"/>
          </p:cNvPicPr>
          <p:nvPr/>
        </p:nvPicPr>
        <p:blipFill>
          <a:blip r:embed="rId4" cstate="print"/>
          <a:srcRect l="19375" t="27778" r="40000" b="45555"/>
          <a:stretch>
            <a:fillRect/>
          </a:stretch>
        </p:blipFill>
        <p:spPr bwMode="auto">
          <a:xfrm>
            <a:off x="152400" y="922607"/>
            <a:ext cx="3505200" cy="12942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14400"/>
            <a:ext cx="8763000" cy="5410200"/>
          </a:xfrm>
        </p:spPr>
        <p:txBody>
          <a:bodyPr>
            <a:noAutofit/>
          </a:bodyPr>
          <a:lstStyle/>
          <a:p>
            <a:pPr lvl="1"/>
            <a:endParaRPr lang="en-US" b="1" dirty="0" smtClean="0"/>
          </a:p>
          <a:p>
            <a:pPr lvl="1"/>
            <a:endParaRPr lang="en-US" b="1" dirty="0" smtClean="0"/>
          </a:p>
          <a:p>
            <a:pPr lvl="1"/>
            <a:endParaRPr lang="en-US" b="1" dirty="0" smtClean="0"/>
          </a:p>
          <a:p>
            <a:pPr lvl="1">
              <a:buNone/>
            </a:pPr>
            <a:r>
              <a:rPr lang="en-US" b="1" dirty="0" smtClean="0"/>
              <a:t>EOTC Tradition of conservation </a:t>
            </a:r>
          </a:p>
          <a:p>
            <a:pPr algn="ctr">
              <a:buNone/>
            </a:pPr>
            <a:endParaRPr lang="en-US" sz="1800" b="1" dirty="0" smtClean="0"/>
          </a:p>
          <a:p>
            <a:pPr marL="1368425" lvl="2" indent="-454025"/>
            <a:r>
              <a:rPr lang="en-US" b="1" dirty="0" smtClean="0"/>
              <a:t>Spiritual reasons </a:t>
            </a:r>
          </a:p>
          <a:p>
            <a:pPr marL="2282825" lvl="5" indent="-454025">
              <a:buFont typeface="Wingdings" pitchFamily="2" charset="2"/>
              <a:buChar char="ü"/>
            </a:pPr>
            <a:r>
              <a:rPr lang="en-US" b="1" dirty="0" smtClean="0"/>
              <a:t>Gedil, Rituals, </a:t>
            </a:r>
            <a:r>
              <a:rPr lang="en-US" b="1" dirty="0" err="1" smtClean="0"/>
              <a:t>Tebel</a:t>
            </a:r>
            <a:r>
              <a:rPr lang="en-US" b="1" dirty="0" smtClean="0"/>
              <a:t> and Tsebel</a:t>
            </a:r>
          </a:p>
          <a:p>
            <a:pPr marL="1368425" lvl="2" indent="-454025"/>
            <a:r>
              <a:rPr lang="en-US" b="1" dirty="0" smtClean="0"/>
              <a:t>Cultural and educational reasons </a:t>
            </a:r>
          </a:p>
          <a:p>
            <a:pPr marL="2282825" lvl="5" indent="-454025">
              <a:buFont typeface="Wingdings" pitchFamily="2" charset="2"/>
              <a:buChar char="ü"/>
            </a:pPr>
            <a:r>
              <a:rPr lang="en-US" b="1" dirty="0" smtClean="0"/>
              <a:t>Market, Social gathering , education…</a:t>
            </a:r>
          </a:p>
          <a:p>
            <a:pPr marL="1368425" lvl="2" indent="-454025"/>
            <a:r>
              <a:rPr lang="en-US" sz="2400" b="1" dirty="0" smtClean="0"/>
              <a:t>Political (Power) Legitimacy</a:t>
            </a:r>
          </a:p>
          <a:p>
            <a:pPr marL="1368425" lvl="2" indent="-454025"/>
            <a:r>
              <a:rPr lang="en-US" b="1" dirty="0" smtClean="0"/>
              <a:t>Historic reasons </a:t>
            </a:r>
          </a:p>
          <a:p>
            <a:pPr marL="2282825" lvl="5" indent="-454025">
              <a:buFont typeface="Wingdings" pitchFamily="2" charset="2"/>
              <a:buChar char="ü"/>
            </a:pPr>
            <a:r>
              <a:rPr lang="en-US" b="1" dirty="0" smtClean="0"/>
              <a:t>National archive, </a:t>
            </a:r>
          </a:p>
        </p:txBody>
      </p:sp>
      <p:pic>
        <p:nvPicPr>
          <p:cNvPr id="6" name="Picture 2" descr="G:\E_LIBRARY\CHURCH AND MOSQUE PHOTO PICTURE\raphael-d680340febee53d6a87240278dbf87a5-image.jpg"/>
          <p:cNvPicPr>
            <a:picLocks noChangeAspect="1" noChangeArrowheads="1"/>
          </p:cNvPicPr>
          <p:nvPr/>
        </p:nvPicPr>
        <p:blipFill>
          <a:blip r:embed="rId2" cstate="print"/>
          <a:srcRect/>
          <a:stretch>
            <a:fillRect/>
          </a:stretch>
        </p:blipFill>
        <p:spPr bwMode="auto">
          <a:xfrm>
            <a:off x="4038600" y="914400"/>
            <a:ext cx="1942600" cy="1366600"/>
          </a:xfrm>
          <a:prstGeom prst="rect">
            <a:avLst/>
          </a:prstGeom>
          <a:noFill/>
        </p:spPr>
      </p:pic>
      <p:pic>
        <p:nvPicPr>
          <p:cNvPr id="13" name="Picture 4"/>
          <p:cNvPicPr>
            <a:picLocks noChangeAspect="1" noChangeArrowheads="1"/>
          </p:cNvPicPr>
          <p:nvPr/>
        </p:nvPicPr>
        <p:blipFill>
          <a:blip r:embed="rId3" cstate="print"/>
          <a:srcRect l="11172" t="23571" r="35794" b="25921"/>
          <a:stretch>
            <a:fillRect/>
          </a:stretch>
        </p:blipFill>
        <p:spPr bwMode="auto">
          <a:xfrm>
            <a:off x="6400800" y="914400"/>
            <a:ext cx="2418080" cy="1295400"/>
          </a:xfrm>
          <a:prstGeom prst="rect">
            <a:avLst/>
          </a:prstGeom>
          <a:noFill/>
          <a:ln w="9525">
            <a:noFill/>
            <a:miter lim="800000"/>
            <a:headEnd/>
            <a:tailEnd/>
          </a:ln>
        </p:spPr>
      </p:pic>
      <p:pic>
        <p:nvPicPr>
          <p:cNvPr id="14" name="Picture 4"/>
          <p:cNvPicPr>
            <a:picLocks noChangeAspect="1" noChangeArrowheads="1"/>
          </p:cNvPicPr>
          <p:nvPr/>
        </p:nvPicPr>
        <p:blipFill>
          <a:blip r:embed="rId4" cstate="print"/>
          <a:srcRect l="19375" t="27778" r="40000" b="45555"/>
          <a:stretch>
            <a:fillRect/>
          </a:stretch>
        </p:blipFill>
        <p:spPr bwMode="auto">
          <a:xfrm>
            <a:off x="152400" y="922607"/>
            <a:ext cx="3505200" cy="12942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838200"/>
            <a:ext cx="7848600" cy="533400"/>
          </a:xfrm>
        </p:spPr>
        <p:txBody>
          <a:bodyPr>
            <a:noAutofit/>
          </a:bodyPr>
          <a:lstStyle/>
          <a:p>
            <a:pPr lvl="1"/>
            <a:r>
              <a:rPr lang="en-US" sz="3200" b="1" dirty="0" smtClean="0">
                <a:latin typeface="Arial" pitchFamily="34" charset="0"/>
                <a:cs typeface="Arial" pitchFamily="34" charset="0"/>
              </a:rPr>
              <a:t>Introduction </a:t>
            </a:r>
            <a:br>
              <a:rPr lang="en-US" sz="3200" b="1" dirty="0" smtClean="0">
                <a:latin typeface="Arial" pitchFamily="34" charset="0"/>
                <a:cs typeface="Arial" pitchFamily="34" charset="0"/>
              </a:rPr>
            </a:br>
            <a:endParaRPr lang="en-US" sz="3200" dirty="0">
              <a:latin typeface="Arial" pitchFamily="34" charset="0"/>
              <a:cs typeface="Arial" pitchFamily="34" charset="0"/>
            </a:endParaRPr>
          </a:p>
        </p:txBody>
      </p:sp>
      <p:sp>
        <p:nvSpPr>
          <p:cNvPr id="3" name="Content Placeholder 2"/>
          <p:cNvSpPr>
            <a:spLocks noGrp="1"/>
          </p:cNvSpPr>
          <p:nvPr>
            <p:ph idx="1"/>
          </p:nvPr>
        </p:nvSpPr>
        <p:spPr>
          <a:xfrm>
            <a:off x="228600" y="1447800"/>
            <a:ext cx="8763000" cy="4800600"/>
          </a:xfrm>
        </p:spPr>
        <p:txBody>
          <a:bodyPr>
            <a:noAutofit/>
          </a:bodyPr>
          <a:lstStyle/>
          <a:p>
            <a:pPr marL="0" lvl="1">
              <a:spcBef>
                <a:spcPts val="600"/>
              </a:spcBef>
              <a:spcAft>
                <a:spcPts val="600"/>
              </a:spcAft>
              <a:buNone/>
            </a:pPr>
            <a:r>
              <a:rPr lang="en-US" b="1" dirty="0" smtClean="0">
                <a:latin typeface="Arial" pitchFamily="34" charset="0"/>
                <a:cs typeface="Arial" pitchFamily="34" charset="0"/>
              </a:rPr>
              <a:t>Definition, Heritage </a:t>
            </a:r>
          </a:p>
          <a:p>
            <a:pPr marL="287338" lvl="1" indent="-287338">
              <a:spcBef>
                <a:spcPts val="600"/>
              </a:spcBef>
              <a:spcAft>
                <a:spcPts val="600"/>
              </a:spcAft>
              <a:buFont typeface="Wingdings" pitchFamily="2" charset="2"/>
              <a:buChar char="§"/>
            </a:pPr>
            <a:r>
              <a:rPr lang="en-US" sz="2400" dirty="0" smtClean="0">
                <a:latin typeface="Arial" pitchFamily="34" charset="0"/>
                <a:cs typeface="Arial" pitchFamily="34" charset="0"/>
              </a:rPr>
              <a:t>Old French word </a:t>
            </a:r>
            <a:r>
              <a:rPr lang="en-US" sz="2400" i="1" dirty="0" smtClean="0">
                <a:latin typeface="Arial" pitchFamily="34" charset="0"/>
                <a:cs typeface="Arial" pitchFamily="34" charset="0"/>
              </a:rPr>
              <a:t>“</a:t>
            </a:r>
            <a:r>
              <a:rPr lang="en-US" sz="2400" b="1" i="1" dirty="0" err="1" smtClean="0">
                <a:latin typeface="Arial" pitchFamily="34" charset="0"/>
                <a:cs typeface="Arial" pitchFamily="34" charset="0"/>
              </a:rPr>
              <a:t>heriter</a:t>
            </a:r>
            <a:r>
              <a:rPr lang="en-US" sz="2400" dirty="0" smtClean="0">
                <a:latin typeface="Arial" pitchFamily="34" charset="0"/>
                <a:cs typeface="Arial" pitchFamily="34" charset="0"/>
              </a:rPr>
              <a:t>” which means “inherit” is the origin of the word Heritage.</a:t>
            </a:r>
            <a:r>
              <a:rPr lang="en-US" sz="2400" i="1" dirty="0" smtClean="0">
                <a:latin typeface="Arial" pitchFamily="34" charset="0"/>
                <a:cs typeface="Arial" pitchFamily="34" charset="0"/>
              </a:rPr>
              <a:t> </a:t>
            </a:r>
          </a:p>
          <a:p>
            <a:pPr marL="0" lvl="1" indent="-228600">
              <a:spcBef>
                <a:spcPts val="600"/>
              </a:spcBef>
              <a:spcAft>
                <a:spcPts val="600"/>
              </a:spcAft>
              <a:buFont typeface="Wingdings" pitchFamily="2" charset="2"/>
              <a:buChar char="§"/>
            </a:pPr>
            <a:r>
              <a:rPr lang="en-US" sz="2400" i="1" dirty="0" smtClean="0">
                <a:latin typeface="Arial" pitchFamily="34" charset="0"/>
                <a:cs typeface="Arial" pitchFamily="34" charset="0"/>
              </a:rPr>
              <a:t> dictionary meaning</a:t>
            </a:r>
          </a:p>
          <a:p>
            <a:pPr marL="0" lvl="1" indent="1588" algn="ctr">
              <a:lnSpc>
                <a:spcPct val="150000"/>
              </a:lnSpc>
              <a:spcBef>
                <a:spcPts val="600"/>
              </a:spcBef>
              <a:spcAft>
                <a:spcPts val="600"/>
              </a:spcAft>
              <a:buNone/>
            </a:pPr>
            <a:r>
              <a:rPr lang="en-US" sz="2400" dirty="0" smtClean="0">
                <a:solidFill>
                  <a:schemeClr val="accent6">
                    <a:lumMod val="50000"/>
                  </a:schemeClr>
                </a:solidFill>
                <a:latin typeface="Arial" pitchFamily="34" charset="0"/>
                <a:cs typeface="Arial" pitchFamily="34" charset="0"/>
              </a:rPr>
              <a:t>“Property that is or may be inherited; an inheritance”, “valued things such as historic buildings that have been passed down from previous generations”, and “relating to things of historic or cultural values that are worthy of preservation”.  </a:t>
            </a:r>
          </a:p>
          <a:p>
            <a:pPr marL="0" lvl="1" indent="1588" algn="ctr">
              <a:spcBef>
                <a:spcPts val="600"/>
              </a:spcBef>
              <a:spcAft>
                <a:spcPts val="600"/>
              </a:spcAft>
              <a:buNone/>
            </a:pPr>
            <a:r>
              <a:rPr lang="en-US" sz="2400" i="1" dirty="0" smtClean="0">
                <a:latin typeface="Arial" pitchFamily="34" charset="0"/>
                <a:cs typeface="Arial" pitchFamily="34" charset="0"/>
              </a:rPr>
              <a:t>(Oxford English Dictionary) </a:t>
            </a:r>
          </a:p>
          <a:p>
            <a:pPr marL="0" lvl="1" indent="1588" algn="ctr">
              <a:spcBef>
                <a:spcPts val="600"/>
              </a:spcBef>
              <a:spcAft>
                <a:spcPts val="600"/>
              </a:spcAft>
              <a:buNone/>
            </a:pPr>
            <a:endParaRPr lang="en-US" sz="100" i="1" dirty="0" smtClean="0">
              <a:latin typeface="Arial" pitchFamily="34" charset="0"/>
              <a:cs typeface="Arial" pitchFamily="34" charset="0"/>
            </a:endParaRPr>
          </a:p>
          <a:p>
            <a:pPr marL="0" lvl="1" indent="1588" algn="ctr">
              <a:buNone/>
            </a:pPr>
            <a:endParaRPr lang="en-US" sz="18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cstate="print"/>
          <a:srcRect l="47500" t="35555" r="38750" b="28889"/>
          <a:stretch>
            <a:fillRect/>
          </a:stretch>
        </p:blipFill>
        <p:spPr bwMode="auto">
          <a:xfrm>
            <a:off x="1143000" y="838200"/>
            <a:ext cx="942976" cy="1371601"/>
          </a:xfrm>
          <a:prstGeom prst="rect">
            <a:avLst/>
          </a:prstGeom>
          <a:noFill/>
          <a:ln w="9525">
            <a:noFill/>
            <a:miter lim="800000"/>
            <a:headEnd/>
            <a:tailEnd/>
          </a:ln>
        </p:spPr>
      </p:pic>
      <p:pic>
        <p:nvPicPr>
          <p:cNvPr id="35843" name="Picture 3"/>
          <p:cNvPicPr>
            <a:picLocks noChangeAspect="1" noChangeArrowheads="1"/>
          </p:cNvPicPr>
          <p:nvPr/>
        </p:nvPicPr>
        <p:blipFill>
          <a:blip r:embed="rId3" cstate="print"/>
          <a:srcRect l="40278" t="30988" r="43472" b="30123"/>
          <a:stretch>
            <a:fillRect/>
          </a:stretch>
        </p:blipFill>
        <p:spPr bwMode="auto">
          <a:xfrm>
            <a:off x="76200" y="838200"/>
            <a:ext cx="1018903" cy="1371600"/>
          </a:xfrm>
          <a:prstGeom prst="rect">
            <a:avLst/>
          </a:prstGeom>
          <a:noFill/>
          <a:ln w="9525">
            <a:noFill/>
            <a:miter lim="800000"/>
            <a:headEnd/>
            <a:tailEnd/>
          </a:ln>
        </p:spPr>
      </p:pic>
      <p:pic>
        <p:nvPicPr>
          <p:cNvPr id="35844" name="Picture 4"/>
          <p:cNvPicPr>
            <a:picLocks noChangeAspect="1" noChangeArrowheads="1"/>
          </p:cNvPicPr>
          <p:nvPr/>
        </p:nvPicPr>
        <p:blipFill>
          <a:blip r:embed="rId4" cstate="print"/>
          <a:srcRect l="46250" t="43333" r="39375" b="27778"/>
          <a:stretch>
            <a:fillRect/>
          </a:stretch>
        </p:blipFill>
        <p:spPr bwMode="auto">
          <a:xfrm>
            <a:off x="2209800" y="838200"/>
            <a:ext cx="1213338" cy="1371600"/>
          </a:xfrm>
          <a:prstGeom prst="rect">
            <a:avLst/>
          </a:prstGeom>
          <a:noFill/>
          <a:ln w="9525">
            <a:noFill/>
            <a:miter lim="800000"/>
            <a:headEnd/>
            <a:tailEnd/>
          </a:ln>
        </p:spPr>
      </p:pic>
      <p:pic>
        <p:nvPicPr>
          <p:cNvPr id="35845" name="Picture 5"/>
          <p:cNvPicPr>
            <a:picLocks noChangeAspect="1" noChangeArrowheads="1"/>
          </p:cNvPicPr>
          <p:nvPr/>
        </p:nvPicPr>
        <p:blipFill>
          <a:blip r:embed="rId5" cstate="print"/>
          <a:srcRect l="37500" t="22222" r="46250" b="28889"/>
          <a:stretch>
            <a:fillRect/>
          </a:stretch>
        </p:blipFill>
        <p:spPr bwMode="auto">
          <a:xfrm>
            <a:off x="3505200" y="838200"/>
            <a:ext cx="810491" cy="1371600"/>
          </a:xfrm>
          <a:prstGeom prst="rect">
            <a:avLst/>
          </a:prstGeom>
          <a:noFill/>
          <a:ln w="9525">
            <a:noFill/>
            <a:miter lim="800000"/>
            <a:headEnd/>
            <a:tailEnd/>
          </a:ln>
        </p:spPr>
      </p:pic>
      <p:pic>
        <p:nvPicPr>
          <p:cNvPr id="35846" name="Picture 6"/>
          <p:cNvPicPr>
            <a:picLocks noChangeAspect="1" noChangeArrowheads="1"/>
          </p:cNvPicPr>
          <p:nvPr/>
        </p:nvPicPr>
        <p:blipFill>
          <a:blip r:embed="rId6" cstate="print"/>
          <a:srcRect l="46875" t="37778" r="38125" b="30000"/>
          <a:stretch>
            <a:fillRect/>
          </a:stretch>
        </p:blipFill>
        <p:spPr bwMode="auto">
          <a:xfrm>
            <a:off x="4419600" y="838200"/>
            <a:ext cx="1143000" cy="1381125"/>
          </a:xfrm>
          <a:prstGeom prst="rect">
            <a:avLst/>
          </a:prstGeom>
          <a:noFill/>
          <a:ln w="9525">
            <a:noFill/>
            <a:miter lim="800000"/>
            <a:headEnd/>
            <a:tailEnd/>
          </a:ln>
        </p:spPr>
      </p:pic>
      <p:pic>
        <p:nvPicPr>
          <p:cNvPr id="35848" name="Picture 8"/>
          <p:cNvPicPr>
            <a:picLocks noChangeAspect="1" noChangeArrowheads="1"/>
          </p:cNvPicPr>
          <p:nvPr/>
        </p:nvPicPr>
        <p:blipFill>
          <a:blip r:embed="rId7" cstate="print"/>
          <a:srcRect l="35625" t="36667" r="44375" b="28889"/>
          <a:stretch>
            <a:fillRect/>
          </a:stretch>
        </p:blipFill>
        <p:spPr bwMode="auto">
          <a:xfrm>
            <a:off x="7543800" y="838200"/>
            <a:ext cx="1447800" cy="1402556"/>
          </a:xfrm>
          <a:prstGeom prst="rect">
            <a:avLst/>
          </a:prstGeom>
          <a:noFill/>
          <a:ln w="9525">
            <a:noFill/>
            <a:miter lim="800000"/>
            <a:headEnd/>
            <a:tailEnd/>
          </a:ln>
        </p:spPr>
      </p:pic>
      <p:pic>
        <p:nvPicPr>
          <p:cNvPr id="35849" name="Picture 9"/>
          <p:cNvPicPr>
            <a:picLocks noChangeAspect="1" noChangeArrowheads="1"/>
          </p:cNvPicPr>
          <p:nvPr/>
        </p:nvPicPr>
        <p:blipFill>
          <a:blip r:embed="rId8" cstate="print"/>
          <a:srcRect l="45000" t="32222" r="26250" b="28889"/>
          <a:stretch>
            <a:fillRect/>
          </a:stretch>
        </p:blipFill>
        <p:spPr bwMode="auto">
          <a:xfrm>
            <a:off x="5638800" y="838200"/>
            <a:ext cx="1828800" cy="1391478"/>
          </a:xfrm>
          <a:prstGeom prst="rect">
            <a:avLst/>
          </a:prstGeom>
          <a:noFill/>
          <a:ln w="9525">
            <a:noFill/>
            <a:miter lim="800000"/>
            <a:headEnd/>
            <a:tailEnd/>
          </a:ln>
        </p:spPr>
      </p:pic>
      <p:sp>
        <p:nvSpPr>
          <p:cNvPr id="9" name="Rectangle 8"/>
          <p:cNvSpPr/>
          <p:nvPr/>
        </p:nvSpPr>
        <p:spPr>
          <a:xfrm>
            <a:off x="1752600" y="2362200"/>
            <a:ext cx="5569153" cy="523220"/>
          </a:xfrm>
          <a:prstGeom prst="rect">
            <a:avLst/>
          </a:prstGeom>
        </p:spPr>
        <p:txBody>
          <a:bodyPr wrap="none">
            <a:spAutoFit/>
          </a:bodyPr>
          <a:lstStyle/>
          <a:p>
            <a:pPr>
              <a:buNone/>
            </a:pPr>
            <a:r>
              <a:rPr lang="en-US" sz="2800" b="1" dirty="0" smtClean="0"/>
              <a:t>THE CASE OF DEBRELIBANOS</a:t>
            </a:r>
          </a:p>
        </p:txBody>
      </p:sp>
      <p:sp>
        <p:nvSpPr>
          <p:cNvPr id="10" name="Rectangle 9"/>
          <p:cNvSpPr/>
          <p:nvPr/>
        </p:nvSpPr>
        <p:spPr>
          <a:xfrm>
            <a:off x="228600" y="2895600"/>
            <a:ext cx="4800600" cy="3970318"/>
          </a:xfrm>
          <a:prstGeom prst="rect">
            <a:avLst/>
          </a:prstGeom>
        </p:spPr>
        <p:txBody>
          <a:bodyPr wrap="square">
            <a:spAutoFit/>
          </a:bodyPr>
          <a:lstStyle/>
          <a:p>
            <a:pPr marL="287338" lvl="0" indent="-287338">
              <a:lnSpc>
                <a:spcPct val="200000"/>
              </a:lnSpc>
            </a:pPr>
            <a:r>
              <a:rPr lang="en-US" b="1" i="1" dirty="0" smtClean="0"/>
              <a:t>Hagiographies of Abune Teklehaimanot</a:t>
            </a:r>
          </a:p>
          <a:p>
            <a:pPr marL="287338" lvl="0" indent="-287338">
              <a:lnSpc>
                <a:spcPct val="200000"/>
              </a:lnSpc>
              <a:buFont typeface="Wingdings" pitchFamily="2" charset="2"/>
              <a:buChar char="§"/>
            </a:pPr>
            <a:r>
              <a:rPr lang="en-US" dirty="0" err="1" smtClean="0"/>
              <a:t>Aferbayne</a:t>
            </a:r>
            <a:r>
              <a:rPr lang="en-US" dirty="0" smtClean="0"/>
              <a:t> version (EMML 2408)</a:t>
            </a:r>
          </a:p>
          <a:p>
            <a:pPr marL="287338" lvl="0" indent="-287338">
              <a:lnSpc>
                <a:spcPct val="200000"/>
              </a:lnSpc>
              <a:buFont typeface="Wingdings" pitchFamily="2" charset="2"/>
              <a:buChar char="§"/>
            </a:pPr>
            <a:r>
              <a:rPr lang="en-US" dirty="0" err="1" smtClean="0"/>
              <a:t>Daga</a:t>
            </a:r>
            <a:r>
              <a:rPr lang="en-US" dirty="0" smtClean="0"/>
              <a:t> </a:t>
            </a:r>
            <a:r>
              <a:rPr lang="en-US" dirty="0" err="1" smtClean="0"/>
              <a:t>Estifanos</a:t>
            </a:r>
            <a:r>
              <a:rPr lang="en-US" dirty="0" smtClean="0"/>
              <a:t> version </a:t>
            </a:r>
          </a:p>
          <a:p>
            <a:pPr marL="287338" lvl="0" indent="-287338">
              <a:lnSpc>
                <a:spcPct val="200000"/>
              </a:lnSpc>
              <a:buFont typeface="Wingdings" pitchFamily="2" charset="2"/>
              <a:buChar char="§"/>
            </a:pPr>
            <a:r>
              <a:rPr lang="en-US" dirty="0" smtClean="0"/>
              <a:t>Debre Libanos monastery version </a:t>
            </a:r>
          </a:p>
          <a:p>
            <a:pPr marL="287338" lvl="0" indent="-287338">
              <a:lnSpc>
                <a:spcPct val="200000"/>
              </a:lnSpc>
              <a:buFont typeface="Wingdings" pitchFamily="2" charset="2"/>
              <a:buChar char="§"/>
            </a:pPr>
            <a:r>
              <a:rPr lang="en-US" dirty="0" err="1" smtClean="0"/>
              <a:t>Endode</a:t>
            </a:r>
            <a:r>
              <a:rPr lang="en-US" dirty="0" smtClean="0"/>
              <a:t> version (EMML 2782)</a:t>
            </a:r>
          </a:p>
          <a:p>
            <a:pPr marL="287338" indent="-287338">
              <a:lnSpc>
                <a:spcPct val="200000"/>
              </a:lnSpc>
              <a:buFont typeface="Wingdings" pitchFamily="2" charset="2"/>
              <a:buChar char="§"/>
            </a:pPr>
            <a:r>
              <a:rPr lang="en-US" dirty="0" err="1" smtClean="0"/>
              <a:t>Gedembe</a:t>
            </a:r>
            <a:r>
              <a:rPr lang="en-US" dirty="0" smtClean="0"/>
              <a:t> version (EMML 7636)</a:t>
            </a:r>
          </a:p>
          <a:p>
            <a:pPr marL="287338" lvl="0" indent="-287338">
              <a:lnSpc>
                <a:spcPct val="200000"/>
              </a:lnSpc>
              <a:buFont typeface="Wingdings" pitchFamily="2" charset="2"/>
              <a:buChar char="§"/>
            </a:pPr>
            <a:endParaRPr lang="en-US" dirty="0" smtClean="0"/>
          </a:p>
        </p:txBody>
      </p:sp>
      <p:sp>
        <p:nvSpPr>
          <p:cNvPr id="11" name="Rectangle 10"/>
          <p:cNvSpPr/>
          <p:nvPr/>
        </p:nvSpPr>
        <p:spPr>
          <a:xfrm>
            <a:off x="4495800" y="3787676"/>
            <a:ext cx="4343400" cy="2308324"/>
          </a:xfrm>
          <a:prstGeom prst="rect">
            <a:avLst/>
          </a:prstGeom>
        </p:spPr>
        <p:txBody>
          <a:bodyPr wrap="square">
            <a:spAutoFit/>
          </a:bodyPr>
          <a:lstStyle/>
          <a:p>
            <a:pPr marL="287338" lvl="0" indent="-287338">
              <a:lnSpc>
                <a:spcPct val="200000"/>
              </a:lnSpc>
              <a:buFont typeface="Wingdings" pitchFamily="2" charset="2"/>
              <a:buChar char="§"/>
            </a:pPr>
            <a:r>
              <a:rPr lang="en-US" dirty="0" err="1" smtClean="0"/>
              <a:t>Haiq</a:t>
            </a:r>
            <a:r>
              <a:rPr lang="en-US" dirty="0" smtClean="0"/>
              <a:t> </a:t>
            </a:r>
            <a:r>
              <a:rPr lang="en-US" dirty="0" err="1" smtClean="0"/>
              <a:t>Estifanos</a:t>
            </a:r>
            <a:r>
              <a:rPr lang="en-US" dirty="0" smtClean="0"/>
              <a:t> monastery version</a:t>
            </a:r>
          </a:p>
          <a:p>
            <a:pPr marL="287338" lvl="0" indent="-287338">
              <a:lnSpc>
                <a:spcPct val="200000"/>
              </a:lnSpc>
              <a:buFont typeface="Wingdings" pitchFamily="2" charset="2"/>
              <a:buChar char="§"/>
            </a:pPr>
            <a:r>
              <a:rPr lang="en-US" dirty="0" err="1" smtClean="0"/>
              <a:t>Mescha</a:t>
            </a:r>
            <a:r>
              <a:rPr lang="en-US" dirty="0" smtClean="0"/>
              <a:t> version (EMML 2582)</a:t>
            </a:r>
          </a:p>
          <a:p>
            <a:pPr marL="287338" lvl="0" indent="-287338">
              <a:lnSpc>
                <a:spcPct val="200000"/>
              </a:lnSpc>
              <a:buFont typeface="Wingdings" pitchFamily="2" charset="2"/>
              <a:buChar char="§"/>
            </a:pPr>
            <a:r>
              <a:rPr lang="en-US" dirty="0" smtClean="0"/>
              <a:t>Wallis Budge version (EMML 805)</a:t>
            </a:r>
          </a:p>
          <a:p>
            <a:pPr marL="287338" lvl="0" indent="-287338">
              <a:lnSpc>
                <a:spcPct val="200000"/>
              </a:lnSpc>
              <a:buFont typeface="Wingdings" pitchFamily="2" charset="2"/>
              <a:buChar char="§"/>
            </a:pPr>
            <a:r>
              <a:rPr lang="en-US" dirty="0" smtClean="0"/>
              <a:t>Yohannes </a:t>
            </a:r>
            <a:r>
              <a:rPr lang="en-US" dirty="0" err="1" smtClean="0"/>
              <a:t>Kema</a:t>
            </a:r>
            <a:r>
              <a:rPr lang="en-US" dirty="0" smtClean="0"/>
              <a:t> version (EMML 806)</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cstate="print"/>
          <a:srcRect l="47500" t="35555" r="38750" b="28889"/>
          <a:stretch>
            <a:fillRect/>
          </a:stretch>
        </p:blipFill>
        <p:spPr bwMode="auto">
          <a:xfrm>
            <a:off x="1143000" y="838200"/>
            <a:ext cx="942976" cy="1371601"/>
          </a:xfrm>
          <a:prstGeom prst="rect">
            <a:avLst/>
          </a:prstGeom>
          <a:noFill/>
          <a:ln w="9525">
            <a:noFill/>
            <a:miter lim="800000"/>
            <a:headEnd/>
            <a:tailEnd/>
          </a:ln>
        </p:spPr>
      </p:pic>
      <p:pic>
        <p:nvPicPr>
          <p:cNvPr id="35843" name="Picture 3"/>
          <p:cNvPicPr>
            <a:picLocks noChangeAspect="1" noChangeArrowheads="1"/>
          </p:cNvPicPr>
          <p:nvPr/>
        </p:nvPicPr>
        <p:blipFill>
          <a:blip r:embed="rId3" cstate="print"/>
          <a:srcRect l="40278" t="30988" r="43472" b="30123"/>
          <a:stretch>
            <a:fillRect/>
          </a:stretch>
        </p:blipFill>
        <p:spPr bwMode="auto">
          <a:xfrm>
            <a:off x="76200" y="838200"/>
            <a:ext cx="1018903" cy="1371600"/>
          </a:xfrm>
          <a:prstGeom prst="rect">
            <a:avLst/>
          </a:prstGeom>
          <a:noFill/>
          <a:ln w="9525">
            <a:noFill/>
            <a:miter lim="800000"/>
            <a:headEnd/>
            <a:tailEnd/>
          </a:ln>
        </p:spPr>
      </p:pic>
      <p:pic>
        <p:nvPicPr>
          <p:cNvPr id="35844" name="Picture 4"/>
          <p:cNvPicPr>
            <a:picLocks noChangeAspect="1" noChangeArrowheads="1"/>
          </p:cNvPicPr>
          <p:nvPr/>
        </p:nvPicPr>
        <p:blipFill>
          <a:blip r:embed="rId4" cstate="print"/>
          <a:srcRect l="46250" t="43333" r="39375" b="27778"/>
          <a:stretch>
            <a:fillRect/>
          </a:stretch>
        </p:blipFill>
        <p:spPr bwMode="auto">
          <a:xfrm>
            <a:off x="2209800" y="838200"/>
            <a:ext cx="1213338" cy="1371600"/>
          </a:xfrm>
          <a:prstGeom prst="rect">
            <a:avLst/>
          </a:prstGeom>
          <a:noFill/>
          <a:ln w="9525">
            <a:noFill/>
            <a:miter lim="800000"/>
            <a:headEnd/>
            <a:tailEnd/>
          </a:ln>
        </p:spPr>
      </p:pic>
      <p:pic>
        <p:nvPicPr>
          <p:cNvPr id="35845" name="Picture 5"/>
          <p:cNvPicPr>
            <a:picLocks noChangeAspect="1" noChangeArrowheads="1"/>
          </p:cNvPicPr>
          <p:nvPr/>
        </p:nvPicPr>
        <p:blipFill>
          <a:blip r:embed="rId5" cstate="print"/>
          <a:srcRect l="37500" t="22222" r="46250" b="28889"/>
          <a:stretch>
            <a:fillRect/>
          </a:stretch>
        </p:blipFill>
        <p:spPr bwMode="auto">
          <a:xfrm>
            <a:off x="3505200" y="838200"/>
            <a:ext cx="810491" cy="1371600"/>
          </a:xfrm>
          <a:prstGeom prst="rect">
            <a:avLst/>
          </a:prstGeom>
          <a:noFill/>
          <a:ln w="9525">
            <a:noFill/>
            <a:miter lim="800000"/>
            <a:headEnd/>
            <a:tailEnd/>
          </a:ln>
        </p:spPr>
      </p:pic>
      <p:pic>
        <p:nvPicPr>
          <p:cNvPr id="35846" name="Picture 6"/>
          <p:cNvPicPr>
            <a:picLocks noChangeAspect="1" noChangeArrowheads="1"/>
          </p:cNvPicPr>
          <p:nvPr/>
        </p:nvPicPr>
        <p:blipFill>
          <a:blip r:embed="rId6" cstate="print"/>
          <a:srcRect l="46875" t="37778" r="38125" b="30000"/>
          <a:stretch>
            <a:fillRect/>
          </a:stretch>
        </p:blipFill>
        <p:spPr bwMode="auto">
          <a:xfrm>
            <a:off x="4419600" y="838200"/>
            <a:ext cx="1143000" cy="1381125"/>
          </a:xfrm>
          <a:prstGeom prst="rect">
            <a:avLst/>
          </a:prstGeom>
          <a:noFill/>
          <a:ln w="9525">
            <a:noFill/>
            <a:miter lim="800000"/>
            <a:headEnd/>
            <a:tailEnd/>
          </a:ln>
        </p:spPr>
      </p:pic>
      <p:pic>
        <p:nvPicPr>
          <p:cNvPr id="35848" name="Picture 8"/>
          <p:cNvPicPr>
            <a:picLocks noChangeAspect="1" noChangeArrowheads="1"/>
          </p:cNvPicPr>
          <p:nvPr/>
        </p:nvPicPr>
        <p:blipFill>
          <a:blip r:embed="rId7" cstate="print"/>
          <a:srcRect l="35625" t="36667" r="44375" b="28889"/>
          <a:stretch>
            <a:fillRect/>
          </a:stretch>
        </p:blipFill>
        <p:spPr bwMode="auto">
          <a:xfrm>
            <a:off x="7543800" y="838200"/>
            <a:ext cx="1447800" cy="1402556"/>
          </a:xfrm>
          <a:prstGeom prst="rect">
            <a:avLst/>
          </a:prstGeom>
          <a:noFill/>
          <a:ln w="9525">
            <a:noFill/>
            <a:miter lim="800000"/>
            <a:headEnd/>
            <a:tailEnd/>
          </a:ln>
        </p:spPr>
      </p:pic>
      <p:pic>
        <p:nvPicPr>
          <p:cNvPr id="35849" name="Picture 9"/>
          <p:cNvPicPr>
            <a:picLocks noChangeAspect="1" noChangeArrowheads="1"/>
          </p:cNvPicPr>
          <p:nvPr/>
        </p:nvPicPr>
        <p:blipFill>
          <a:blip r:embed="rId8" cstate="print"/>
          <a:srcRect l="45000" t="32222" r="26250" b="28889"/>
          <a:stretch>
            <a:fillRect/>
          </a:stretch>
        </p:blipFill>
        <p:spPr bwMode="auto">
          <a:xfrm>
            <a:off x="5638800" y="838200"/>
            <a:ext cx="1828800" cy="1391478"/>
          </a:xfrm>
          <a:prstGeom prst="rect">
            <a:avLst/>
          </a:prstGeom>
          <a:noFill/>
          <a:ln w="9525">
            <a:noFill/>
            <a:miter lim="800000"/>
            <a:headEnd/>
            <a:tailEnd/>
          </a:ln>
        </p:spPr>
      </p:pic>
      <p:sp>
        <p:nvSpPr>
          <p:cNvPr id="9" name="Rectangle 8"/>
          <p:cNvSpPr/>
          <p:nvPr/>
        </p:nvSpPr>
        <p:spPr>
          <a:xfrm>
            <a:off x="1752600" y="2524780"/>
            <a:ext cx="6114174" cy="523220"/>
          </a:xfrm>
          <a:prstGeom prst="rect">
            <a:avLst/>
          </a:prstGeom>
        </p:spPr>
        <p:txBody>
          <a:bodyPr wrap="none">
            <a:spAutoFit/>
          </a:bodyPr>
          <a:lstStyle/>
          <a:p>
            <a:pPr>
              <a:buNone/>
            </a:pPr>
            <a:r>
              <a:rPr lang="en-US" sz="2800" b="1" dirty="0" smtClean="0"/>
              <a:t>Additional Sources of Information</a:t>
            </a:r>
          </a:p>
        </p:txBody>
      </p:sp>
      <p:sp>
        <p:nvSpPr>
          <p:cNvPr id="10" name="Rectangle 9"/>
          <p:cNvSpPr/>
          <p:nvPr/>
        </p:nvSpPr>
        <p:spPr>
          <a:xfrm>
            <a:off x="533400" y="3276600"/>
            <a:ext cx="4114800" cy="2169825"/>
          </a:xfrm>
          <a:prstGeom prst="rect">
            <a:avLst/>
          </a:prstGeom>
        </p:spPr>
        <p:txBody>
          <a:bodyPr wrap="square">
            <a:spAutoFit/>
          </a:bodyPr>
          <a:lstStyle/>
          <a:p>
            <a:pPr marL="287338" indent="-287338">
              <a:lnSpc>
                <a:spcPct val="150000"/>
              </a:lnSpc>
              <a:buFont typeface="Wingdings" pitchFamily="2" charset="2"/>
              <a:buChar char="§"/>
            </a:pPr>
            <a:r>
              <a:rPr lang="en-US" b="1" dirty="0" smtClean="0"/>
              <a:t>Sinkisar (Synaxarium)</a:t>
            </a:r>
          </a:p>
          <a:p>
            <a:pPr marL="287338" indent="-287338">
              <a:lnSpc>
                <a:spcPct val="150000"/>
              </a:lnSpc>
              <a:buFont typeface="Wingdings" pitchFamily="2" charset="2"/>
              <a:buChar char="§"/>
            </a:pPr>
            <a:r>
              <a:rPr lang="en-US" b="1" dirty="0" smtClean="0"/>
              <a:t>Chronicles of Kings</a:t>
            </a:r>
          </a:p>
          <a:p>
            <a:pPr marL="287338" indent="-287338">
              <a:lnSpc>
                <a:spcPct val="150000"/>
              </a:lnSpc>
              <a:buFont typeface="Wingdings" pitchFamily="2" charset="2"/>
              <a:buChar char="§"/>
            </a:pPr>
            <a:r>
              <a:rPr lang="en-US" b="1" dirty="0" smtClean="0"/>
              <a:t>Prayer Books</a:t>
            </a:r>
          </a:p>
          <a:p>
            <a:pPr marL="287338" indent="-287338">
              <a:lnSpc>
                <a:spcPct val="150000"/>
              </a:lnSpc>
              <a:buFont typeface="Wingdings" pitchFamily="2" charset="2"/>
              <a:buChar char="§"/>
            </a:pPr>
            <a:r>
              <a:rPr lang="en-US" b="1" dirty="0" smtClean="0"/>
              <a:t>Hymn Books</a:t>
            </a:r>
          </a:p>
          <a:p>
            <a:pPr marL="287338" indent="-287338">
              <a:lnSpc>
                <a:spcPct val="150000"/>
              </a:lnSpc>
              <a:buFont typeface="Wingdings" pitchFamily="2" charset="2"/>
              <a:buChar char="§"/>
            </a:pPr>
            <a:r>
              <a:rPr lang="en-US" b="1" dirty="0" smtClean="0"/>
              <a:t>Other Hagiographies</a:t>
            </a:r>
          </a:p>
        </p:txBody>
      </p:sp>
      <p:sp>
        <p:nvSpPr>
          <p:cNvPr id="12" name="Rectangle 11"/>
          <p:cNvSpPr/>
          <p:nvPr/>
        </p:nvSpPr>
        <p:spPr>
          <a:xfrm>
            <a:off x="4800600" y="3429000"/>
            <a:ext cx="4114800" cy="2169825"/>
          </a:xfrm>
          <a:prstGeom prst="rect">
            <a:avLst/>
          </a:prstGeom>
        </p:spPr>
        <p:txBody>
          <a:bodyPr wrap="square">
            <a:spAutoFit/>
          </a:bodyPr>
          <a:lstStyle/>
          <a:p>
            <a:pPr marL="287338" indent="-287338">
              <a:lnSpc>
                <a:spcPct val="150000"/>
              </a:lnSpc>
              <a:buFont typeface="Wingdings" pitchFamily="2" charset="2"/>
              <a:buChar char="§"/>
            </a:pPr>
            <a:r>
              <a:rPr lang="en-US" b="1" dirty="0" err="1" smtClean="0"/>
              <a:t>ዜና</a:t>
            </a:r>
            <a:r>
              <a:rPr lang="en-US" b="1" dirty="0" smtClean="0"/>
              <a:t>  </a:t>
            </a:r>
            <a:r>
              <a:rPr lang="en-US" b="1" dirty="0" err="1" smtClean="0"/>
              <a:t>ልደቱ</a:t>
            </a:r>
            <a:r>
              <a:rPr lang="en-US" b="1" dirty="0" smtClean="0"/>
              <a:t> </a:t>
            </a:r>
            <a:r>
              <a:rPr lang="en-US" b="1" dirty="0" err="1" smtClean="0"/>
              <a:t>ለተክለ</a:t>
            </a:r>
            <a:r>
              <a:rPr lang="en-US" b="1" dirty="0" smtClean="0"/>
              <a:t> </a:t>
            </a:r>
            <a:r>
              <a:rPr lang="en-US" b="1" dirty="0" err="1" smtClean="0"/>
              <a:t>ሃይማኖት</a:t>
            </a:r>
            <a:endParaRPr lang="en-US" b="1" dirty="0" smtClean="0"/>
          </a:p>
          <a:p>
            <a:pPr marL="287338" indent="-287338">
              <a:lnSpc>
                <a:spcPct val="150000"/>
              </a:lnSpc>
              <a:buFont typeface="Wingdings" pitchFamily="2" charset="2"/>
              <a:buChar char="§"/>
            </a:pPr>
            <a:r>
              <a:rPr lang="en-US" b="1" dirty="0" err="1" smtClean="0"/>
              <a:t>መጽሐፈ</a:t>
            </a:r>
            <a:r>
              <a:rPr lang="en-US" b="1" dirty="0" smtClean="0"/>
              <a:t>  </a:t>
            </a:r>
            <a:r>
              <a:rPr lang="en-US" b="1" dirty="0" err="1" smtClean="0"/>
              <a:t>ፍልሰተ</a:t>
            </a:r>
            <a:r>
              <a:rPr lang="en-US" b="1" dirty="0" smtClean="0"/>
              <a:t>   </a:t>
            </a:r>
            <a:r>
              <a:rPr lang="en-US" b="1" dirty="0" err="1" smtClean="0"/>
              <a:t>ሥጋሁ</a:t>
            </a:r>
            <a:endParaRPr lang="en-US" b="1" dirty="0" smtClean="0"/>
          </a:p>
          <a:p>
            <a:pPr marL="287338" indent="-287338">
              <a:lnSpc>
                <a:spcPct val="150000"/>
              </a:lnSpc>
              <a:buFont typeface="Wingdings" pitchFamily="2" charset="2"/>
              <a:buChar char="§"/>
            </a:pPr>
            <a:r>
              <a:rPr lang="en-US" b="1" dirty="0" err="1" smtClean="0"/>
              <a:t>መጽሐፈ</a:t>
            </a:r>
            <a:r>
              <a:rPr lang="en-US" b="1" dirty="0" smtClean="0"/>
              <a:t>  </a:t>
            </a:r>
            <a:r>
              <a:rPr lang="en-US" b="1" dirty="0" err="1" smtClean="0"/>
              <a:t>ተአምር</a:t>
            </a:r>
            <a:endParaRPr lang="en-US" b="1" dirty="0" smtClean="0"/>
          </a:p>
          <a:p>
            <a:pPr marL="287338" indent="-287338">
              <a:lnSpc>
                <a:spcPct val="150000"/>
              </a:lnSpc>
              <a:buFont typeface="Wingdings" pitchFamily="2" charset="2"/>
              <a:buChar char="§"/>
            </a:pPr>
            <a:r>
              <a:rPr lang="en-US" b="1" dirty="0" err="1" smtClean="0"/>
              <a:t>ብዕለ</a:t>
            </a:r>
            <a:r>
              <a:rPr lang="en-US" b="1" dirty="0" smtClean="0"/>
              <a:t> </a:t>
            </a:r>
            <a:r>
              <a:rPr lang="en-US" b="1" dirty="0" err="1" smtClean="0"/>
              <a:t>ነገሥት</a:t>
            </a:r>
            <a:r>
              <a:rPr lang="en-US" b="1" dirty="0" smtClean="0"/>
              <a:t>፡- </a:t>
            </a:r>
          </a:p>
          <a:p>
            <a:pPr marL="287338" indent="-287338">
              <a:lnSpc>
                <a:spcPct val="150000"/>
              </a:lnSpc>
              <a:buFont typeface="Wingdings" pitchFamily="2" charset="2"/>
              <a:buChar char="§"/>
            </a:pPr>
            <a:r>
              <a:rPr lang="en-US" b="1" dirty="0" err="1" smtClean="0"/>
              <a:t>ልደተ</a:t>
            </a:r>
            <a:r>
              <a:rPr lang="en-US" b="1" dirty="0" smtClean="0"/>
              <a:t> </a:t>
            </a:r>
            <a:r>
              <a:rPr lang="en-US" b="1" dirty="0" err="1" smtClean="0"/>
              <a:t>አበው</a:t>
            </a:r>
            <a:endParaRPr lang="en-US" b="1"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14400"/>
            <a:ext cx="8763000" cy="5410200"/>
          </a:xfrm>
        </p:spPr>
        <p:txBody>
          <a:bodyPr>
            <a:noAutofit/>
          </a:bodyPr>
          <a:lstStyle/>
          <a:p>
            <a:pPr>
              <a:buNone/>
            </a:pPr>
            <a:r>
              <a:rPr lang="en-US" b="1" dirty="0" smtClean="0"/>
              <a:t>THE CASE OF DEBRELIBANOS</a:t>
            </a:r>
          </a:p>
          <a:p>
            <a:pPr algn="ctr">
              <a:buNone/>
            </a:pPr>
            <a:endParaRPr lang="en-US" sz="2800" b="1" dirty="0" smtClean="0"/>
          </a:p>
          <a:p>
            <a:pPr algn="ctr">
              <a:buNone/>
            </a:pPr>
            <a:endParaRPr lang="en-US" sz="2800" b="1" dirty="0" smtClean="0"/>
          </a:p>
          <a:p>
            <a:pPr algn="ctr">
              <a:buNone/>
            </a:pPr>
            <a:endParaRPr lang="en-US" sz="2800" b="1" dirty="0" smtClean="0"/>
          </a:p>
          <a:p>
            <a:pPr algn="ctr">
              <a:buNone/>
            </a:pPr>
            <a:endParaRPr lang="en-US" sz="1600" b="1" dirty="0" smtClean="0"/>
          </a:p>
          <a:p>
            <a:pPr lvl="1"/>
            <a:r>
              <a:rPr lang="en-US" sz="2400" b="1" dirty="0" smtClean="0"/>
              <a:t>Aba Libanos</a:t>
            </a:r>
          </a:p>
          <a:p>
            <a:pPr lvl="1"/>
            <a:r>
              <a:rPr lang="en-US" sz="2400" b="1" dirty="0" smtClean="0"/>
              <a:t>Abune </a:t>
            </a:r>
            <a:r>
              <a:rPr lang="en-US" sz="2400" b="1" dirty="0" err="1" smtClean="0"/>
              <a:t>Tekle</a:t>
            </a:r>
            <a:r>
              <a:rPr lang="en-US" sz="2400" b="1" dirty="0" smtClean="0"/>
              <a:t> </a:t>
            </a:r>
            <a:r>
              <a:rPr lang="en-US" sz="2400" b="1" dirty="0" err="1" smtClean="0"/>
              <a:t>Haimanot</a:t>
            </a:r>
            <a:endParaRPr lang="en-US" sz="2400" b="1" dirty="0" smtClean="0"/>
          </a:p>
          <a:p>
            <a:pPr lvl="1"/>
            <a:r>
              <a:rPr lang="en-US" sz="2400" b="1" dirty="0" err="1" smtClean="0"/>
              <a:t>Debere</a:t>
            </a:r>
            <a:r>
              <a:rPr lang="en-US" sz="2400" b="1" dirty="0" smtClean="0"/>
              <a:t> </a:t>
            </a:r>
            <a:r>
              <a:rPr lang="en-US" sz="2400" b="1" dirty="0" err="1" smtClean="0"/>
              <a:t>Asbo</a:t>
            </a:r>
            <a:endParaRPr lang="en-US" sz="2400" b="1" dirty="0" smtClean="0"/>
          </a:p>
          <a:p>
            <a:pPr marL="0" lvl="1" indent="1588" algn="ctr">
              <a:lnSpc>
                <a:spcPct val="150000"/>
              </a:lnSpc>
              <a:buNone/>
            </a:pPr>
            <a:endParaRPr lang="en-US" sz="1800" dirty="0"/>
          </a:p>
        </p:txBody>
      </p:sp>
      <p:sp>
        <p:nvSpPr>
          <p:cNvPr id="5" name="Title 1"/>
          <p:cNvSpPr txBox="1">
            <a:spLocks/>
          </p:cNvSpPr>
          <p:nvPr/>
        </p:nvSpPr>
        <p:spPr>
          <a:xfrm>
            <a:off x="4724400" y="304800"/>
            <a:ext cx="4267200" cy="533400"/>
          </a:xfrm>
          <a:prstGeom prst="rect">
            <a:avLst/>
          </a:prstGeom>
        </p:spPr>
        <p:txBody>
          <a:bodyPr>
            <a:noAutofit/>
          </a:bodyPr>
          <a:lstStyle/>
          <a:p>
            <a:pPr algn="ctr">
              <a:buNone/>
            </a:pPr>
            <a:r>
              <a:rPr lang="en-US" b="1" i="1" dirty="0" smtClean="0">
                <a:solidFill>
                  <a:schemeClr val="accent5">
                    <a:lumMod val="75000"/>
                  </a:schemeClr>
                </a:solidFill>
              </a:rPr>
              <a:t>CONTEXTUAL REVIEW</a:t>
            </a:r>
          </a:p>
        </p:txBody>
      </p:sp>
      <p:pic>
        <p:nvPicPr>
          <p:cNvPr id="13" name="Picture 12" descr="D:\OneDrive\Documents\AAU\THESIS\MY THESIS\THESIS PICTURES\This image is from the collection of the ETH-Bibliothek and has been published on Wikimedia Commons as part of a cooperation with Wikimedia CH. Corrections and additional information are welcome..jpg"/>
          <p:cNvPicPr/>
          <p:nvPr/>
        </p:nvPicPr>
        <p:blipFill>
          <a:blip r:embed="rId2" cstate="print"/>
          <a:srcRect l="522" r="334" b="11461"/>
          <a:stretch>
            <a:fillRect/>
          </a:stretch>
        </p:blipFill>
        <p:spPr bwMode="auto">
          <a:xfrm>
            <a:off x="304800" y="1600199"/>
            <a:ext cx="990600" cy="1219200"/>
          </a:xfrm>
          <a:prstGeom prst="rect">
            <a:avLst/>
          </a:prstGeom>
          <a:noFill/>
          <a:ln w="9525">
            <a:noFill/>
            <a:miter lim="800000"/>
            <a:headEnd/>
            <a:tailEnd/>
          </a:ln>
        </p:spPr>
      </p:pic>
      <p:pic>
        <p:nvPicPr>
          <p:cNvPr id="14" name="Picture 13"/>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8001000" y="1600199"/>
            <a:ext cx="990600" cy="1219200"/>
          </a:xfrm>
          <a:prstGeom prst="rect">
            <a:avLst/>
          </a:prstGeom>
          <a:noFill/>
          <a:ln>
            <a:noFill/>
          </a:ln>
        </p:spPr>
      </p:pic>
      <p:pic>
        <p:nvPicPr>
          <p:cNvPr id="15" name="Picture 14" descr="D:\OneDrive\Documents\AAU\THESIS\MY THESIS\THESIS PICTURES\800px-Debre_Libanos_before_the_Graziani_massacre.jpg"/>
          <p:cNvPicPr/>
          <p:nvPr/>
        </p:nvPicPr>
        <p:blipFill>
          <a:blip r:embed="rId4" cstate="print"/>
          <a:srcRect l="18488" t="8833" r="5650" b="16870"/>
          <a:stretch>
            <a:fillRect/>
          </a:stretch>
        </p:blipFill>
        <p:spPr bwMode="auto">
          <a:xfrm>
            <a:off x="1365250" y="1600199"/>
            <a:ext cx="1530350" cy="1219200"/>
          </a:xfrm>
          <a:prstGeom prst="rect">
            <a:avLst/>
          </a:prstGeom>
          <a:noFill/>
          <a:ln w="9525">
            <a:noFill/>
            <a:miter lim="800000"/>
            <a:headEnd/>
            <a:tailEnd/>
          </a:ln>
        </p:spPr>
      </p:pic>
      <p:pic>
        <p:nvPicPr>
          <p:cNvPr id="16" name="Picture 15" descr="D:\OneDrive\Documents\AAU\THESIS\MY THESIS\THESIS PICTURES\800px-Debre_Libanos_before_the_Graziani_massacre.jpg"/>
          <p:cNvPicPr/>
          <p:nvPr/>
        </p:nvPicPr>
        <p:blipFill>
          <a:blip r:embed="rId4" cstate="print"/>
          <a:srcRect l="18488" t="8833" r="5650" b="16870"/>
          <a:stretch>
            <a:fillRect/>
          </a:stretch>
        </p:blipFill>
        <p:spPr bwMode="auto">
          <a:xfrm>
            <a:off x="2971800" y="1600200"/>
            <a:ext cx="1371600" cy="1219200"/>
          </a:xfrm>
          <a:prstGeom prst="rect">
            <a:avLst/>
          </a:prstGeom>
          <a:noFill/>
          <a:ln w="9525">
            <a:noFill/>
            <a:miter lim="800000"/>
            <a:headEnd/>
            <a:tailEnd/>
          </a:ln>
        </p:spPr>
      </p:pic>
      <p:pic>
        <p:nvPicPr>
          <p:cNvPr id="17" name="Picture 16" descr="C:\Users\John\Desktop\TEMPORARY FILES\DEBRE LIBANOS\800px-Debre_Libanos.jpg"/>
          <p:cNvPicPr/>
          <p:nvPr/>
        </p:nvPicPr>
        <p:blipFill>
          <a:blip r:embed="rId5" cstate="print"/>
          <a:srcRect/>
          <a:stretch>
            <a:fillRect/>
          </a:stretch>
        </p:blipFill>
        <p:spPr bwMode="auto">
          <a:xfrm>
            <a:off x="4419600" y="1600199"/>
            <a:ext cx="1752600" cy="1219200"/>
          </a:xfrm>
          <a:prstGeom prst="rect">
            <a:avLst/>
          </a:prstGeom>
          <a:noFill/>
          <a:ln w="9525">
            <a:noFill/>
            <a:miter lim="800000"/>
            <a:headEnd/>
            <a:tailEnd/>
          </a:ln>
        </p:spPr>
      </p:pic>
      <p:sp>
        <p:nvSpPr>
          <p:cNvPr id="18" name="TextBox 17"/>
          <p:cNvSpPr txBox="1"/>
          <p:nvPr/>
        </p:nvSpPr>
        <p:spPr>
          <a:xfrm>
            <a:off x="4648200" y="3697069"/>
            <a:ext cx="3429000" cy="646331"/>
          </a:xfrm>
          <a:prstGeom prst="rect">
            <a:avLst/>
          </a:prstGeom>
          <a:noFill/>
        </p:spPr>
        <p:txBody>
          <a:bodyPr wrap="square" rtlCol="0">
            <a:spAutoFit/>
          </a:bodyPr>
          <a:lstStyle/>
          <a:p>
            <a:r>
              <a:rPr lang="en-US" sz="3600" dirty="0" smtClean="0"/>
              <a:t>Debre Libanos</a:t>
            </a:r>
            <a:endParaRPr lang="en-US" sz="3600" dirty="0"/>
          </a:p>
        </p:txBody>
      </p:sp>
      <p:sp>
        <p:nvSpPr>
          <p:cNvPr id="19" name="Right Brace 18"/>
          <p:cNvSpPr/>
          <p:nvPr/>
        </p:nvSpPr>
        <p:spPr>
          <a:xfrm>
            <a:off x="4114800" y="3429000"/>
            <a:ext cx="381000" cy="1143000"/>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20" name="Picture 19"/>
          <p:cNvPicPr/>
          <p:nvPr/>
        </p:nvPicPr>
        <p:blipFill>
          <a:blip r:embed="rId6"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6248400" y="1600201"/>
            <a:ext cx="1676400" cy="1219200"/>
          </a:xfrm>
          <a:prstGeom prst="rect">
            <a:avLst/>
          </a:prstGeom>
          <a:noFill/>
          <a:ln>
            <a:noFill/>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14400"/>
            <a:ext cx="8763000" cy="5410200"/>
          </a:xfrm>
        </p:spPr>
        <p:txBody>
          <a:bodyPr>
            <a:noAutofit/>
          </a:bodyPr>
          <a:lstStyle/>
          <a:p>
            <a:pPr lvl="1"/>
            <a:endParaRPr lang="en-US" b="1" dirty="0" smtClean="0"/>
          </a:p>
          <a:p>
            <a:pPr lvl="1"/>
            <a:endParaRPr lang="en-US" b="1" dirty="0" smtClean="0"/>
          </a:p>
          <a:p>
            <a:pPr lvl="1"/>
            <a:endParaRPr lang="en-US" b="1" dirty="0" smtClean="0"/>
          </a:p>
          <a:p>
            <a:pPr marL="342900" lvl="3" indent="-342900" algn="ctr">
              <a:buNone/>
            </a:pPr>
            <a:endParaRPr lang="en-US" sz="1600" b="1" dirty="0" smtClean="0"/>
          </a:p>
          <a:p>
            <a:pPr marL="342900" lvl="3" indent="-342900" algn="ctr">
              <a:buNone/>
            </a:pPr>
            <a:r>
              <a:rPr lang="en-US" sz="2800" b="1" dirty="0" smtClean="0"/>
              <a:t>“Debir”, “Minet”, and “Mekan”.</a:t>
            </a:r>
            <a:endParaRPr lang="en-US" sz="2800" dirty="0" smtClean="0"/>
          </a:p>
          <a:p>
            <a:r>
              <a:rPr lang="en-US" sz="2000" b="1" dirty="0" smtClean="0">
                <a:latin typeface="Arial" pitchFamily="34" charset="0"/>
                <a:cs typeface="Arial" pitchFamily="34" charset="0"/>
              </a:rPr>
              <a:t>DEBIR</a:t>
            </a:r>
          </a:p>
          <a:p>
            <a:pPr lvl="1"/>
            <a:r>
              <a:rPr lang="en-US" sz="2000" dirty="0" smtClean="0">
                <a:latin typeface="Arial" pitchFamily="34" charset="0"/>
                <a:cs typeface="Arial" pitchFamily="34" charset="0"/>
              </a:rPr>
              <a:t>Literally it means mountain</a:t>
            </a:r>
          </a:p>
          <a:p>
            <a:pPr lvl="1"/>
            <a:r>
              <a:rPr lang="en-US" sz="2000" dirty="0" smtClean="0">
                <a:latin typeface="Arial" pitchFamily="34" charset="0"/>
                <a:cs typeface="Arial" pitchFamily="34" charset="0"/>
              </a:rPr>
              <a:t>Symbolically represents holy or sacred place or church</a:t>
            </a:r>
          </a:p>
          <a:p>
            <a:pPr lvl="1"/>
            <a:r>
              <a:rPr lang="en-US" sz="2000" dirty="0" smtClean="0">
                <a:latin typeface="Arial" pitchFamily="34" charset="0"/>
                <a:cs typeface="Arial" pitchFamily="34" charset="0"/>
              </a:rPr>
              <a:t>Its value is derived from followers</a:t>
            </a:r>
          </a:p>
          <a:p>
            <a:r>
              <a:rPr lang="en-US" sz="2000" b="1" dirty="0" smtClean="0">
                <a:latin typeface="Arial" pitchFamily="34" charset="0"/>
                <a:cs typeface="Arial" pitchFamily="34" charset="0"/>
              </a:rPr>
              <a:t>MINET</a:t>
            </a:r>
          </a:p>
          <a:p>
            <a:r>
              <a:rPr lang="en-US" sz="2000" b="1" dirty="0" smtClean="0">
                <a:latin typeface="Arial" pitchFamily="34" charset="0"/>
                <a:cs typeface="Arial" pitchFamily="34" charset="0"/>
              </a:rPr>
              <a:t>MEKAN</a:t>
            </a:r>
          </a:p>
          <a:p>
            <a:pPr lvl="1"/>
            <a:r>
              <a:rPr lang="en-US" sz="2000" dirty="0" smtClean="0">
                <a:latin typeface="Arial" pitchFamily="34" charset="0"/>
                <a:cs typeface="Arial" pitchFamily="34" charset="0"/>
              </a:rPr>
              <a:t>Literally it means place</a:t>
            </a:r>
          </a:p>
          <a:p>
            <a:pPr lvl="1"/>
            <a:r>
              <a:rPr lang="en-US" sz="2000" dirty="0" smtClean="0">
                <a:latin typeface="Arial" pitchFamily="34" charset="0"/>
                <a:cs typeface="Arial" pitchFamily="34" charset="0"/>
              </a:rPr>
              <a:t>Its value is believed to be divine or historic blessing</a:t>
            </a:r>
          </a:p>
        </p:txBody>
      </p:sp>
      <p:pic>
        <p:nvPicPr>
          <p:cNvPr id="6" name="Picture 2" descr="G:\E_LIBRARY\CHURCH AND MOSQUE PHOTO PICTURE\raphael-d680340febee53d6a87240278dbf87a5-image.jpg"/>
          <p:cNvPicPr>
            <a:picLocks noChangeAspect="1" noChangeArrowheads="1"/>
          </p:cNvPicPr>
          <p:nvPr/>
        </p:nvPicPr>
        <p:blipFill>
          <a:blip r:embed="rId2" cstate="print"/>
          <a:srcRect/>
          <a:stretch>
            <a:fillRect/>
          </a:stretch>
        </p:blipFill>
        <p:spPr bwMode="auto">
          <a:xfrm>
            <a:off x="4038600" y="914400"/>
            <a:ext cx="1942600" cy="1366600"/>
          </a:xfrm>
          <a:prstGeom prst="rect">
            <a:avLst/>
          </a:prstGeom>
          <a:noFill/>
        </p:spPr>
      </p:pic>
      <p:pic>
        <p:nvPicPr>
          <p:cNvPr id="13" name="Picture 4"/>
          <p:cNvPicPr>
            <a:picLocks noChangeAspect="1" noChangeArrowheads="1"/>
          </p:cNvPicPr>
          <p:nvPr/>
        </p:nvPicPr>
        <p:blipFill>
          <a:blip r:embed="rId3" cstate="print"/>
          <a:srcRect l="11172" t="23571" r="35794" b="25921"/>
          <a:stretch>
            <a:fillRect/>
          </a:stretch>
        </p:blipFill>
        <p:spPr bwMode="auto">
          <a:xfrm>
            <a:off x="6400800" y="914400"/>
            <a:ext cx="2418080" cy="1295400"/>
          </a:xfrm>
          <a:prstGeom prst="rect">
            <a:avLst/>
          </a:prstGeom>
          <a:noFill/>
          <a:ln w="9525">
            <a:noFill/>
            <a:miter lim="800000"/>
            <a:headEnd/>
            <a:tailEnd/>
          </a:ln>
        </p:spPr>
      </p:pic>
      <p:pic>
        <p:nvPicPr>
          <p:cNvPr id="14" name="Picture 4"/>
          <p:cNvPicPr>
            <a:picLocks noChangeAspect="1" noChangeArrowheads="1"/>
          </p:cNvPicPr>
          <p:nvPr/>
        </p:nvPicPr>
        <p:blipFill>
          <a:blip r:embed="rId4" cstate="print"/>
          <a:srcRect l="19375" t="27778" r="40000" b="45555"/>
          <a:stretch>
            <a:fillRect/>
          </a:stretch>
        </p:blipFill>
        <p:spPr bwMode="auto">
          <a:xfrm>
            <a:off x="152400" y="922607"/>
            <a:ext cx="3505200" cy="12942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14400"/>
            <a:ext cx="8763000" cy="5410200"/>
          </a:xfrm>
        </p:spPr>
        <p:txBody>
          <a:bodyPr>
            <a:noAutofit/>
          </a:bodyPr>
          <a:lstStyle/>
          <a:p>
            <a:pPr lvl="1"/>
            <a:endParaRPr lang="en-US" b="1" dirty="0" smtClean="0"/>
          </a:p>
          <a:p>
            <a:pPr lvl="1"/>
            <a:endParaRPr lang="en-US" b="1" dirty="0" smtClean="0"/>
          </a:p>
          <a:p>
            <a:pPr lvl="1"/>
            <a:endParaRPr lang="en-US" b="1" dirty="0" smtClean="0"/>
          </a:p>
          <a:p>
            <a:pPr marL="342900" lvl="3" indent="-342900" algn="ctr">
              <a:buNone/>
            </a:pPr>
            <a:endParaRPr lang="en-US" sz="1600" b="1" dirty="0" smtClean="0"/>
          </a:p>
          <a:p>
            <a:pPr marL="342900" lvl="3" indent="-342900" algn="ctr">
              <a:buNone/>
            </a:pPr>
            <a:endParaRPr lang="en-US" sz="1600" b="1" dirty="0" smtClean="0"/>
          </a:p>
          <a:p>
            <a:pPr marL="342900" lvl="3" indent="-342900" algn="ctr">
              <a:buNone/>
            </a:pPr>
            <a:endParaRPr lang="en-US" sz="1600" b="1" dirty="0" smtClean="0"/>
          </a:p>
          <a:p>
            <a:pPr marL="342900" lvl="3" indent="-342900" algn="ctr">
              <a:buNone/>
            </a:pPr>
            <a:endParaRPr lang="en-US" sz="1600" b="1" dirty="0" smtClean="0"/>
          </a:p>
          <a:p>
            <a:pPr marL="911225">
              <a:lnSpc>
                <a:spcPct val="150000"/>
              </a:lnSpc>
              <a:buNone/>
            </a:pPr>
            <a:r>
              <a:rPr lang="en-US" sz="2000" b="1" dirty="0" smtClean="0">
                <a:latin typeface="Arial" pitchFamily="34" charset="0"/>
                <a:cs typeface="Arial" pitchFamily="34" charset="0"/>
              </a:rPr>
              <a:t>Location</a:t>
            </a:r>
          </a:p>
          <a:p>
            <a:pPr lvl="1"/>
            <a:r>
              <a:rPr lang="en-US" sz="2400" dirty="0" smtClean="0"/>
              <a:t>104 km from Addis Ababa </a:t>
            </a:r>
          </a:p>
          <a:p>
            <a:pPr lvl="1"/>
            <a:r>
              <a:rPr lang="en-US" sz="2400" dirty="0" smtClean="0"/>
              <a:t>North Shewa Zone of </a:t>
            </a:r>
            <a:r>
              <a:rPr lang="en-US" sz="2400" dirty="0" err="1" smtClean="0"/>
              <a:t>Oromia</a:t>
            </a:r>
            <a:r>
              <a:rPr lang="en-US" sz="2400" dirty="0" smtClean="0"/>
              <a:t> </a:t>
            </a:r>
          </a:p>
          <a:p>
            <a:pPr lvl="1"/>
            <a:r>
              <a:rPr lang="en-US" sz="2400" dirty="0" smtClean="0"/>
              <a:t>located at 2400 m altitude </a:t>
            </a:r>
          </a:p>
          <a:p>
            <a:pPr lvl="1"/>
            <a:r>
              <a:rPr lang="en-US" sz="2400" dirty="0" smtClean="0"/>
              <a:t>geographical location is 38051’E and 09041’ N </a:t>
            </a:r>
            <a:endParaRPr lang="en-US" sz="2400" dirty="0" smtClean="0">
              <a:latin typeface="Arial" pitchFamily="34" charset="0"/>
              <a:cs typeface="Arial" pitchFamily="34" charset="0"/>
            </a:endParaRPr>
          </a:p>
        </p:txBody>
      </p:sp>
      <p:pic>
        <p:nvPicPr>
          <p:cNvPr id="7" name="Picture 6" descr="study area"/>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l="1705" t="2458" r="9748" b="2395"/>
          <a:stretch>
            <a:fillRect/>
          </a:stretch>
        </p:blipFill>
        <p:spPr bwMode="auto">
          <a:xfrm>
            <a:off x="304800" y="990600"/>
            <a:ext cx="2667000" cy="2285999"/>
          </a:xfrm>
          <a:prstGeom prst="rect">
            <a:avLst/>
          </a:prstGeom>
          <a:ln>
            <a:noFill/>
          </a:ln>
          <a:effectLst>
            <a:outerShdw blurRad="292100" dist="139700" dir="2700000" algn="tl" rotWithShape="0">
              <a:srgbClr val="333333">
                <a:alpha val="65000"/>
              </a:srgbClr>
            </a:outerShdw>
          </a:effectLst>
        </p:spPr>
      </p:pic>
      <p:pic>
        <p:nvPicPr>
          <p:cNvPr id="8" name="Picture 7"/>
          <p:cNvPicPr/>
          <p:nvPr/>
        </p:nvPicPr>
        <p:blipFill>
          <a:blip r:embed="rId3" cstate="print"/>
          <a:srcRect l="23692" t="21678" r="21655" b="10443"/>
          <a:stretch>
            <a:fillRect/>
          </a:stretch>
        </p:blipFill>
        <p:spPr bwMode="auto">
          <a:xfrm>
            <a:off x="3124200" y="990600"/>
            <a:ext cx="3124200" cy="2286000"/>
          </a:xfrm>
          <a:prstGeom prst="rect">
            <a:avLst/>
          </a:prstGeom>
          <a:ln>
            <a:noFill/>
          </a:ln>
          <a:effectLst>
            <a:outerShdw blurRad="292100" dist="139700" dir="2700000" algn="tl" rotWithShape="0">
              <a:srgbClr val="333333">
                <a:alpha val="65000"/>
              </a:srgbClr>
            </a:outerShdw>
          </a:effectLst>
        </p:spPr>
      </p:pic>
      <p:pic>
        <p:nvPicPr>
          <p:cNvPr id="9" name="Picture 8"/>
          <p:cNvPicPr/>
          <p:nvPr/>
        </p:nvPicPr>
        <p:blipFill>
          <a:blip r:embed="rId4" cstate="print"/>
          <a:srcRect l="28050" t="15032" r="22010" b="23418"/>
          <a:stretch>
            <a:fillRect/>
          </a:stretch>
        </p:blipFill>
        <p:spPr bwMode="auto">
          <a:xfrm>
            <a:off x="6477000" y="990600"/>
            <a:ext cx="2438400" cy="22860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14400"/>
            <a:ext cx="8763000" cy="5410200"/>
          </a:xfrm>
        </p:spPr>
        <p:txBody>
          <a:bodyPr>
            <a:noAutofit/>
          </a:bodyPr>
          <a:lstStyle/>
          <a:p>
            <a:endParaRPr lang="en-US" dirty="0" smtClean="0"/>
          </a:p>
          <a:p>
            <a:pPr lvl="1"/>
            <a:endParaRPr lang="en-US" b="1" dirty="0" smtClean="0"/>
          </a:p>
          <a:p>
            <a:pPr lvl="1"/>
            <a:endParaRPr lang="en-US" b="1" dirty="0" smtClean="0"/>
          </a:p>
          <a:p>
            <a:pPr lvl="1"/>
            <a:endParaRPr lang="en-US" b="1" dirty="0" smtClean="0"/>
          </a:p>
          <a:p>
            <a:pPr marL="342900" lvl="3" indent="-342900" algn="ctr">
              <a:buNone/>
            </a:pPr>
            <a:endParaRPr lang="en-US" sz="1600" b="1" dirty="0" smtClean="0"/>
          </a:p>
          <a:p>
            <a:pPr marL="342900" lvl="3" indent="-342900" algn="ctr">
              <a:buNone/>
            </a:pPr>
            <a:endParaRPr lang="en-US" sz="1600" b="1" dirty="0" smtClean="0"/>
          </a:p>
          <a:p>
            <a:pPr marL="342900" lvl="3" indent="-342900" algn="ctr">
              <a:buNone/>
            </a:pPr>
            <a:endParaRPr lang="en-US" sz="1600" b="1" dirty="0" smtClean="0"/>
          </a:p>
          <a:p>
            <a:pPr marL="342900" lvl="3" indent="-342900" algn="ctr">
              <a:buNone/>
            </a:pPr>
            <a:endParaRPr lang="en-US" sz="1600" b="1" dirty="0" smtClean="0"/>
          </a:p>
          <a:p>
            <a:pPr marL="911225">
              <a:lnSpc>
                <a:spcPct val="150000"/>
              </a:lnSpc>
              <a:buNone/>
            </a:pPr>
            <a:endParaRPr lang="en-US" sz="2400" dirty="0" smtClean="0">
              <a:latin typeface="Arial" pitchFamily="34" charset="0"/>
              <a:cs typeface="Arial" pitchFamily="34" charset="0"/>
            </a:endParaRPr>
          </a:p>
        </p:txBody>
      </p:sp>
      <p:pic>
        <p:nvPicPr>
          <p:cNvPr id="10" name="Picture 9" descr="D:\OneDrive\Documents\AAU\THESIS\THESIS PICTURES\debre-libanos-in-1935-before-the-death-of-monks-in-graziani-massacre-K6M84R.jpg"/>
          <p:cNvPicPr/>
          <p:nvPr/>
        </p:nvPicPr>
        <p:blipFill>
          <a:blip r:embed="rId2" cstate="print"/>
          <a:srcRect b="9141"/>
          <a:stretch>
            <a:fillRect/>
          </a:stretch>
        </p:blipFill>
        <p:spPr bwMode="auto">
          <a:xfrm>
            <a:off x="93873" y="990600"/>
            <a:ext cx="3258927" cy="2584450"/>
          </a:xfrm>
          <a:prstGeom prst="rect">
            <a:avLst/>
          </a:prstGeom>
          <a:noFill/>
          <a:ln w="9525">
            <a:noFill/>
            <a:miter lim="800000"/>
            <a:headEnd/>
            <a:tailEnd/>
          </a:ln>
        </p:spPr>
      </p:pic>
      <p:pic>
        <p:nvPicPr>
          <p:cNvPr id="11" name="Picture 10" descr="D:\OneDrive\Documents\AAU\THESIS\MY THESIS\THESIS PICTURES\800px-Debre_Libanos_before_the_Graziani_massacre.jpg"/>
          <p:cNvPicPr/>
          <p:nvPr/>
        </p:nvPicPr>
        <p:blipFill>
          <a:blip r:embed="rId3" cstate="print"/>
          <a:srcRect l="4710" t="8833" r="15610" b="16870"/>
          <a:stretch>
            <a:fillRect/>
          </a:stretch>
        </p:blipFill>
        <p:spPr bwMode="auto">
          <a:xfrm>
            <a:off x="6019800" y="990600"/>
            <a:ext cx="3048000" cy="2581757"/>
          </a:xfrm>
          <a:prstGeom prst="rect">
            <a:avLst/>
          </a:prstGeom>
          <a:noFill/>
          <a:ln w="9525">
            <a:noFill/>
            <a:miter lim="800000"/>
            <a:headEnd/>
            <a:tailEnd/>
          </a:ln>
        </p:spPr>
      </p:pic>
      <p:sp>
        <p:nvSpPr>
          <p:cNvPr id="12" name="Rectangle 11"/>
          <p:cNvSpPr/>
          <p:nvPr/>
        </p:nvSpPr>
        <p:spPr>
          <a:xfrm>
            <a:off x="609600" y="3810000"/>
            <a:ext cx="8229600" cy="2492990"/>
          </a:xfrm>
          <a:prstGeom prst="rect">
            <a:avLst/>
          </a:prstGeom>
        </p:spPr>
        <p:txBody>
          <a:bodyPr wrap="square">
            <a:spAutoFit/>
          </a:bodyPr>
          <a:lstStyle/>
          <a:p>
            <a:pPr marL="288925" indent="-288925" defTabSz="-742950">
              <a:lnSpc>
                <a:spcPct val="150000"/>
              </a:lnSpc>
              <a:buFont typeface="Wingdings" pitchFamily="2" charset="2"/>
              <a:buChar char="ü"/>
            </a:pPr>
            <a:r>
              <a:rPr lang="en-US" sz="2000" dirty="0" smtClean="0">
                <a:latin typeface="Arial" pitchFamily="34" charset="0"/>
                <a:cs typeface="Arial" pitchFamily="34" charset="0"/>
              </a:rPr>
              <a:t>The Church of Abune </a:t>
            </a:r>
            <a:r>
              <a:rPr lang="en-US" sz="2000" dirty="0" err="1" smtClean="0">
                <a:latin typeface="Arial" pitchFamily="34" charset="0"/>
                <a:cs typeface="Arial" pitchFamily="34" charset="0"/>
              </a:rPr>
              <a:t>Tekle</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Haimanot</a:t>
            </a:r>
            <a:r>
              <a:rPr lang="en-US" sz="2000" dirty="0" smtClean="0">
                <a:latin typeface="Arial" pitchFamily="34" charset="0"/>
                <a:cs typeface="Arial" pitchFamily="34" charset="0"/>
              </a:rPr>
              <a:t> was rebuilt several times </a:t>
            </a:r>
          </a:p>
          <a:p>
            <a:pPr marL="288925" indent="-288925" defTabSz="-742950">
              <a:lnSpc>
                <a:spcPct val="150000"/>
              </a:lnSpc>
              <a:buFont typeface="Wingdings" pitchFamily="2" charset="2"/>
              <a:buChar char="ü"/>
            </a:pPr>
            <a:r>
              <a:rPr lang="en-US" sz="2000" dirty="0" smtClean="0">
                <a:latin typeface="Arial" pitchFamily="34" charset="0"/>
                <a:cs typeface="Arial" pitchFamily="34" charset="0"/>
              </a:rPr>
              <a:t>From </a:t>
            </a:r>
            <a:r>
              <a:rPr lang="en-US" sz="2000" dirty="0" err="1" smtClean="0">
                <a:latin typeface="Arial" pitchFamily="34" charset="0"/>
                <a:cs typeface="Arial" pitchFamily="34" charset="0"/>
              </a:rPr>
              <a:t>Yikuno</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Amlak</a:t>
            </a:r>
            <a:r>
              <a:rPr lang="en-US" sz="2000" dirty="0" smtClean="0">
                <a:latin typeface="Arial" pitchFamily="34" charset="0"/>
                <a:cs typeface="Arial" pitchFamily="34" charset="0"/>
              </a:rPr>
              <a:t> to Haileselasie (the existing Church)</a:t>
            </a:r>
          </a:p>
          <a:p>
            <a:pPr marL="288925" indent="-288925" defTabSz="-742950">
              <a:lnSpc>
                <a:spcPct val="150000"/>
              </a:lnSpc>
              <a:buFont typeface="Wingdings" pitchFamily="2" charset="2"/>
              <a:buChar char="ü"/>
            </a:pPr>
            <a:r>
              <a:rPr lang="en-US" sz="2000" dirty="0" smtClean="0">
                <a:latin typeface="Arial" pitchFamily="34" charset="0"/>
                <a:cs typeface="Arial" pitchFamily="34" charset="0"/>
              </a:rPr>
              <a:t>Ahmed Giragn and Italian invasion time the church was destroyed</a:t>
            </a:r>
          </a:p>
          <a:p>
            <a:pPr marL="288925" indent="-288925" defTabSz="-742950">
              <a:lnSpc>
                <a:spcPct val="150000"/>
              </a:lnSpc>
              <a:buFont typeface="Wingdings" pitchFamily="2" charset="2"/>
              <a:buChar char="ü"/>
            </a:pPr>
            <a:r>
              <a:rPr lang="en-US" sz="2000" dirty="0" smtClean="0">
                <a:latin typeface="Arial" pitchFamily="34" charset="0"/>
                <a:cs typeface="Arial" pitchFamily="34" charset="0"/>
              </a:rPr>
              <a:t>Reconstructed around the site but with different designs</a:t>
            </a:r>
          </a:p>
          <a:p>
            <a:pPr marL="288925" indent="-288925" defTabSz="-742950">
              <a:lnSpc>
                <a:spcPct val="150000"/>
              </a:lnSpc>
              <a:buFont typeface="Wingdings" pitchFamily="2" charset="2"/>
              <a:buChar char="ü"/>
            </a:pPr>
            <a:r>
              <a:rPr lang="en-US" sz="2000" dirty="0" smtClean="0">
                <a:latin typeface="Arial" pitchFamily="34" charset="0"/>
                <a:cs typeface="Arial" pitchFamily="34" charset="0"/>
              </a:rPr>
              <a:t>The above is constructed by King </a:t>
            </a:r>
            <a:r>
              <a:rPr lang="en-US" sz="2000" dirty="0" smtClean="0">
                <a:latin typeface="Arial" pitchFamily="34" charset="0"/>
                <a:cs typeface="Arial" pitchFamily="34" charset="0"/>
              </a:rPr>
              <a:t>Minilik II</a:t>
            </a:r>
            <a:endParaRPr lang="en-US" sz="2400" dirty="0" smtClean="0">
              <a:latin typeface="Arial" pitchFamily="34" charset="0"/>
              <a:cs typeface="Arial" pitchFamily="34" charset="0"/>
            </a:endParaRPr>
          </a:p>
        </p:txBody>
      </p:sp>
      <p:pic>
        <p:nvPicPr>
          <p:cNvPr id="37890" name="Picture 2" descr="C:\Users\John\Desktop\TEMPORARY FILES\DEBRE LIBANOS\37.jpg"/>
          <p:cNvPicPr>
            <a:picLocks noChangeAspect="1" noChangeArrowheads="1"/>
          </p:cNvPicPr>
          <p:nvPr/>
        </p:nvPicPr>
        <p:blipFill>
          <a:blip r:embed="rId4" cstate="print"/>
          <a:srcRect l="21627"/>
          <a:stretch>
            <a:fillRect/>
          </a:stretch>
        </p:blipFill>
        <p:spPr bwMode="auto">
          <a:xfrm>
            <a:off x="3458298" y="990600"/>
            <a:ext cx="2485302" cy="2590800"/>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14400"/>
            <a:ext cx="8763000" cy="5410200"/>
          </a:xfrm>
        </p:spPr>
        <p:txBody>
          <a:bodyPr>
            <a:noAutofit/>
          </a:bodyPr>
          <a:lstStyle/>
          <a:p>
            <a:endParaRPr lang="en-US" dirty="0" smtClean="0"/>
          </a:p>
          <a:p>
            <a:pPr lvl="1"/>
            <a:endParaRPr lang="en-US" b="1" dirty="0" smtClean="0"/>
          </a:p>
          <a:p>
            <a:pPr lvl="1"/>
            <a:endParaRPr lang="en-US" b="1" dirty="0" smtClean="0"/>
          </a:p>
          <a:p>
            <a:pPr lvl="1"/>
            <a:endParaRPr lang="en-US" b="1" dirty="0" smtClean="0"/>
          </a:p>
          <a:p>
            <a:pPr marL="342900" lvl="3" indent="-342900" algn="ctr">
              <a:buNone/>
            </a:pPr>
            <a:endParaRPr lang="en-US" sz="1600" b="1" dirty="0" smtClean="0"/>
          </a:p>
          <a:p>
            <a:pPr marL="342900" lvl="3" indent="-342900" algn="ctr">
              <a:buNone/>
            </a:pPr>
            <a:endParaRPr lang="en-US" sz="1600" b="1" dirty="0" smtClean="0"/>
          </a:p>
          <a:p>
            <a:pPr marL="342900" lvl="3" indent="-342900" algn="ctr">
              <a:buNone/>
            </a:pPr>
            <a:endParaRPr lang="en-US" sz="1600" b="1" dirty="0" smtClean="0"/>
          </a:p>
          <a:p>
            <a:pPr marL="342900" lvl="3" indent="-342900" algn="ctr">
              <a:buNone/>
            </a:pPr>
            <a:endParaRPr lang="en-US" sz="1600" b="1" dirty="0" smtClean="0"/>
          </a:p>
          <a:p>
            <a:pPr marL="911225">
              <a:lnSpc>
                <a:spcPct val="150000"/>
              </a:lnSpc>
              <a:buNone/>
            </a:pPr>
            <a:endParaRPr lang="en-US" sz="2400" dirty="0" smtClean="0">
              <a:latin typeface="Arial" pitchFamily="34" charset="0"/>
              <a:cs typeface="Arial" pitchFamily="34" charset="0"/>
            </a:endParaRPr>
          </a:p>
        </p:txBody>
      </p:sp>
      <p:sp>
        <p:nvSpPr>
          <p:cNvPr id="12" name="Rectangle 11"/>
          <p:cNvSpPr/>
          <p:nvPr/>
        </p:nvSpPr>
        <p:spPr>
          <a:xfrm>
            <a:off x="609600" y="3810000"/>
            <a:ext cx="8229600" cy="2492990"/>
          </a:xfrm>
          <a:prstGeom prst="rect">
            <a:avLst/>
          </a:prstGeom>
        </p:spPr>
        <p:txBody>
          <a:bodyPr wrap="square">
            <a:spAutoFit/>
          </a:bodyPr>
          <a:lstStyle/>
          <a:p>
            <a:pPr marL="288925" indent="-288925" defTabSz="-742950">
              <a:lnSpc>
                <a:spcPct val="150000"/>
              </a:lnSpc>
              <a:buFont typeface="Wingdings" pitchFamily="2" charset="2"/>
              <a:buChar char="ü"/>
            </a:pPr>
            <a:r>
              <a:rPr lang="en-US" sz="2000" dirty="0" smtClean="0">
                <a:latin typeface="Arial" pitchFamily="34" charset="0"/>
                <a:cs typeface="Arial" pitchFamily="34" charset="0"/>
              </a:rPr>
              <a:t>From historical manuscripts and picture analysis Architectural style of the church reconstructed by Emperor </a:t>
            </a:r>
            <a:r>
              <a:rPr lang="en-US" sz="2000" dirty="0" err="1" smtClean="0">
                <a:latin typeface="Arial" pitchFamily="34" charset="0"/>
                <a:cs typeface="Arial" pitchFamily="34" charset="0"/>
              </a:rPr>
              <a:t>minilik</a:t>
            </a:r>
            <a:r>
              <a:rPr lang="en-US" sz="2000" dirty="0" smtClean="0">
                <a:latin typeface="Arial" pitchFamily="34" charset="0"/>
                <a:cs typeface="Arial" pitchFamily="34" charset="0"/>
              </a:rPr>
              <a:t> seems </a:t>
            </a:r>
            <a:r>
              <a:rPr lang="en-US" sz="2000" dirty="0" err="1" smtClean="0">
                <a:latin typeface="Arial" pitchFamily="34" charset="0"/>
                <a:cs typeface="Arial" pitchFamily="34" charset="0"/>
              </a:rPr>
              <a:t>Entoto</a:t>
            </a:r>
            <a:r>
              <a:rPr lang="en-US" sz="2000" dirty="0" smtClean="0">
                <a:latin typeface="Arial" pitchFamily="34" charset="0"/>
                <a:cs typeface="Arial" pitchFamily="34" charset="0"/>
              </a:rPr>
              <a:t> Raguel</a:t>
            </a:r>
          </a:p>
          <a:p>
            <a:pPr marL="288925" indent="-288925" defTabSz="-742950">
              <a:lnSpc>
                <a:spcPct val="150000"/>
              </a:lnSpc>
              <a:buFont typeface="Wingdings" pitchFamily="2" charset="2"/>
              <a:buChar char="ü"/>
            </a:pPr>
            <a:r>
              <a:rPr lang="en-US" sz="2000" dirty="0" smtClean="0">
                <a:latin typeface="Arial" pitchFamily="34" charset="0"/>
                <a:cs typeface="Arial" pitchFamily="34" charset="0"/>
              </a:rPr>
              <a:t>Some Sources argue Emperor Yohannes reconstructed the church with 18 domes.</a:t>
            </a:r>
          </a:p>
          <a:p>
            <a:pPr marL="288925" indent="-288925" defTabSz="-742950">
              <a:lnSpc>
                <a:spcPct val="150000"/>
              </a:lnSpc>
              <a:buFont typeface="Wingdings" pitchFamily="2" charset="2"/>
              <a:buChar char="ü"/>
            </a:pPr>
            <a:r>
              <a:rPr lang="en-US" sz="2000" dirty="0" smtClean="0">
                <a:latin typeface="Arial" pitchFamily="34" charset="0"/>
                <a:cs typeface="Arial" pitchFamily="34" charset="0"/>
              </a:rPr>
              <a:t>The surrounding site changed dynamically with new constructions.  </a:t>
            </a:r>
            <a:endParaRPr lang="en-US" sz="2400" dirty="0" smtClean="0">
              <a:latin typeface="Arial" pitchFamily="34" charset="0"/>
              <a:cs typeface="Arial" pitchFamily="34" charset="0"/>
            </a:endParaRPr>
          </a:p>
        </p:txBody>
      </p:sp>
      <p:pic>
        <p:nvPicPr>
          <p:cNvPr id="6" name="Picture 5"/>
          <p:cNvPicPr/>
          <p:nvPr/>
        </p:nvPicPr>
        <p:blipFill>
          <a:blip r:embed="rId2" cstate="print"/>
          <a:srcRect l="28607" t="23063" r="40505" b="21799"/>
          <a:stretch>
            <a:fillRect/>
          </a:stretch>
        </p:blipFill>
        <p:spPr bwMode="auto">
          <a:xfrm>
            <a:off x="914400" y="914400"/>
            <a:ext cx="2895600" cy="2743200"/>
          </a:xfrm>
          <a:prstGeom prst="rect">
            <a:avLst/>
          </a:prstGeom>
          <a:noFill/>
          <a:ln w="9525">
            <a:noFill/>
            <a:miter lim="800000"/>
            <a:headEnd/>
            <a:tailEnd/>
          </a:ln>
        </p:spPr>
      </p:pic>
      <p:pic>
        <p:nvPicPr>
          <p:cNvPr id="7" name="Picture 6"/>
          <p:cNvPicPr/>
          <p:nvPr/>
        </p:nvPicPr>
        <p:blipFill>
          <a:blip r:embed="rId3" cstate="print"/>
          <a:srcRect l="17080" t="16782" r="30191" b="10727"/>
          <a:stretch>
            <a:fillRect/>
          </a:stretch>
        </p:blipFill>
        <p:spPr bwMode="auto">
          <a:xfrm>
            <a:off x="4648200" y="838200"/>
            <a:ext cx="3500058"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14400"/>
            <a:ext cx="8763000" cy="5410200"/>
          </a:xfrm>
        </p:spPr>
        <p:txBody>
          <a:bodyPr>
            <a:noAutofit/>
          </a:bodyPr>
          <a:lstStyle/>
          <a:p>
            <a:endParaRPr lang="en-US" dirty="0" smtClean="0"/>
          </a:p>
          <a:p>
            <a:pPr lvl="1"/>
            <a:endParaRPr lang="en-US" b="1" dirty="0" smtClean="0"/>
          </a:p>
          <a:p>
            <a:pPr lvl="1"/>
            <a:endParaRPr lang="en-US" b="1" dirty="0" smtClean="0"/>
          </a:p>
          <a:p>
            <a:pPr lvl="1"/>
            <a:endParaRPr lang="en-US" b="1" dirty="0" smtClean="0"/>
          </a:p>
          <a:p>
            <a:pPr marL="342900" lvl="3" indent="-342900" algn="ctr">
              <a:buNone/>
            </a:pPr>
            <a:endParaRPr lang="en-US" sz="1600" b="1" dirty="0" smtClean="0"/>
          </a:p>
          <a:p>
            <a:pPr marL="342900" lvl="3" indent="-342900" algn="ctr">
              <a:buNone/>
            </a:pPr>
            <a:endParaRPr lang="en-US" sz="1600" b="1" dirty="0" smtClean="0"/>
          </a:p>
          <a:p>
            <a:pPr marL="342900" lvl="3" indent="-342900" algn="ctr">
              <a:buNone/>
            </a:pPr>
            <a:endParaRPr lang="en-US" sz="1600" b="1" dirty="0" smtClean="0"/>
          </a:p>
          <a:p>
            <a:pPr marL="342900" lvl="3" indent="-342900" algn="ctr">
              <a:buNone/>
            </a:pPr>
            <a:endParaRPr lang="en-US" sz="1600" b="1" dirty="0" smtClean="0"/>
          </a:p>
          <a:p>
            <a:pPr marL="911225">
              <a:lnSpc>
                <a:spcPct val="150000"/>
              </a:lnSpc>
              <a:buNone/>
            </a:pPr>
            <a:endParaRPr lang="en-US" sz="2400" dirty="0" smtClean="0">
              <a:latin typeface="Arial" pitchFamily="34" charset="0"/>
              <a:cs typeface="Arial" pitchFamily="34" charset="0"/>
            </a:endParaRPr>
          </a:p>
        </p:txBody>
      </p:sp>
      <p:sp>
        <p:nvSpPr>
          <p:cNvPr id="12" name="Rectangle 11"/>
          <p:cNvSpPr/>
          <p:nvPr/>
        </p:nvSpPr>
        <p:spPr>
          <a:xfrm>
            <a:off x="533400" y="3771543"/>
            <a:ext cx="8229600" cy="2400657"/>
          </a:xfrm>
          <a:prstGeom prst="rect">
            <a:avLst/>
          </a:prstGeom>
        </p:spPr>
        <p:txBody>
          <a:bodyPr wrap="square">
            <a:spAutoFit/>
          </a:bodyPr>
          <a:lstStyle/>
          <a:p>
            <a:pPr marL="288925" indent="-288925" defTabSz="-742950">
              <a:lnSpc>
                <a:spcPct val="150000"/>
              </a:lnSpc>
              <a:buFont typeface="Wingdings" pitchFamily="2" charset="2"/>
              <a:buChar char="ü"/>
            </a:pPr>
            <a:r>
              <a:rPr lang="en-US" sz="2000" dirty="0" smtClean="0">
                <a:latin typeface="Arial" pitchFamily="34" charset="0"/>
                <a:cs typeface="Arial" pitchFamily="34" charset="0"/>
              </a:rPr>
              <a:t>As built of existing church constructed by emperor Haileselasie.</a:t>
            </a:r>
          </a:p>
          <a:p>
            <a:pPr marL="288925" indent="-288925" defTabSz="-742950">
              <a:lnSpc>
                <a:spcPct val="150000"/>
              </a:lnSpc>
              <a:buFont typeface="Wingdings" pitchFamily="2" charset="2"/>
              <a:buChar char="ü"/>
            </a:pPr>
            <a:r>
              <a:rPr lang="en-US" sz="2000" dirty="0" smtClean="0">
                <a:latin typeface="Arial" pitchFamily="34" charset="0"/>
                <a:cs typeface="Arial" pitchFamily="34" charset="0"/>
              </a:rPr>
              <a:t>During excavation, treasures were found including gold ring of King Minilik II to king Haileselasie.</a:t>
            </a:r>
          </a:p>
          <a:p>
            <a:pPr marL="288925" indent="-288925" defTabSz="-742950">
              <a:lnSpc>
                <a:spcPct val="150000"/>
              </a:lnSpc>
              <a:buFont typeface="Wingdings" pitchFamily="2" charset="2"/>
              <a:buChar char="ü"/>
            </a:pPr>
            <a:r>
              <a:rPr lang="en-US" sz="2000" dirty="0" smtClean="0">
                <a:latin typeface="Arial" pitchFamily="34" charset="0"/>
                <a:cs typeface="Arial" pitchFamily="34" charset="0"/>
              </a:rPr>
              <a:t>Monks were advised the </a:t>
            </a:r>
            <a:r>
              <a:rPr lang="en-US" sz="2000" dirty="0" smtClean="0">
                <a:latin typeface="Arial" pitchFamily="34" charset="0"/>
                <a:cs typeface="Arial" pitchFamily="34" charset="0"/>
              </a:rPr>
              <a:t>king to </a:t>
            </a:r>
            <a:r>
              <a:rPr lang="en-US" sz="2000" dirty="0" smtClean="0">
                <a:latin typeface="Arial" pitchFamily="34" charset="0"/>
                <a:cs typeface="Arial" pitchFamily="34" charset="0"/>
              </a:rPr>
              <a:t>preserve the previous church constructed by king Minilik.  However others advised adversely. </a:t>
            </a:r>
            <a:endParaRPr lang="en-US" sz="2400" dirty="0" smtClean="0">
              <a:latin typeface="Arial" pitchFamily="34" charset="0"/>
              <a:cs typeface="Arial" pitchFamily="34" charset="0"/>
            </a:endParaRPr>
          </a:p>
        </p:txBody>
      </p:sp>
      <p:pic>
        <p:nvPicPr>
          <p:cNvPr id="8" name="Picture 7"/>
          <p:cNvPicPr/>
          <p:nvPr/>
        </p:nvPicPr>
        <p:blipFill>
          <a:blip r:embed="rId2" cstate="print"/>
          <a:srcRect l="22339" t="23373" r="29015" b="19007"/>
          <a:stretch>
            <a:fillRect/>
          </a:stretch>
        </p:blipFill>
        <p:spPr bwMode="auto">
          <a:xfrm>
            <a:off x="457200" y="990600"/>
            <a:ext cx="3733800" cy="2286000"/>
          </a:xfrm>
          <a:prstGeom prst="rect">
            <a:avLst/>
          </a:prstGeom>
          <a:noFill/>
          <a:ln w="9525">
            <a:noFill/>
            <a:miter lim="800000"/>
            <a:headEnd/>
            <a:tailEnd/>
          </a:ln>
        </p:spPr>
      </p:pic>
      <p:pic>
        <p:nvPicPr>
          <p:cNvPr id="9" name="Picture 8"/>
          <p:cNvPicPr/>
          <p:nvPr/>
        </p:nvPicPr>
        <p:blipFill>
          <a:blip r:embed="rId3" cstate="print"/>
          <a:srcRect l="31975" t="27444" r="34804" b="27813"/>
          <a:stretch>
            <a:fillRect/>
          </a:stretch>
        </p:blipFill>
        <p:spPr bwMode="auto">
          <a:xfrm>
            <a:off x="4572000" y="914400"/>
            <a:ext cx="4191000" cy="2590800"/>
          </a:xfrm>
          <a:prstGeom prst="rect">
            <a:avLst/>
          </a:prstGeom>
          <a:noFill/>
          <a:ln w="9525">
            <a:noFill/>
            <a:miter lim="800000"/>
            <a:headEnd/>
            <a:tailEnd/>
          </a:ln>
        </p:spPr>
      </p:pic>
      <p:sp>
        <p:nvSpPr>
          <p:cNvPr id="10" name="Rectangle 9"/>
          <p:cNvSpPr/>
          <p:nvPr/>
        </p:nvSpPr>
        <p:spPr>
          <a:xfrm>
            <a:off x="381000" y="838200"/>
            <a:ext cx="8534400" cy="2743200"/>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153400" cy="533400"/>
          </a:xfrm>
        </p:spPr>
        <p:txBody>
          <a:bodyPr>
            <a:noAutofit/>
          </a:bodyPr>
          <a:lstStyle/>
          <a:p>
            <a:pPr lvl="1" algn="l"/>
            <a:r>
              <a:rPr lang="en-US" sz="2800" b="1" dirty="0" smtClean="0">
                <a:latin typeface="Arial" pitchFamily="34" charset="0"/>
                <a:cs typeface="Arial" pitchFamily="34" charset="0"/>
              </a:rPr>
              <a:t>RESEARCH METHEDIOLOGY</a:t>
            </a:r>
            <a:br>
              <a:rPr lang="en-US" sz="2800" b="1" dirty="0" smtClean="0">
                <a:latin typeface="Arial" pitchFamily="34" charset="0"/>
                <a:cs typeface="Arial" pitchFamily="34" charset="0"/>
              </a:rPr>
            </a:br>
            <a:endParaRPr lang="en-US" sz="2800" dirty="0">
              <a:latin typeface="Arial" pitchFamily="34" charset="0"/>
              <a:cs typeface="Arial" pitchFamily="34" charset="0"/>
            </a:endParaRPr>
          </a:p>
        </p:txBody>
      </p:sp>
      <p:pic>
        <p:nvPicPr>
          <p:cNvPr id="5" name="Picture 4" descr="C:\Users\guest 1\Desktop\Research Design.jpg"/>
          <p:cNvPicPr/>
          <p:nvPr/>
        </p:nvPicPr>
        <p:blipFill rotWithShape="1">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cx="http://schemas.microsoft.com/office/drawing/2014/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l="34296" t="18101" r="12254" b="13521"/>
          <a:stretch/>
        </p:blipFill>
        <p:spPr bwMode="auto">
          <a:xfrm>
            <a:off x="381000" y="1524000"/>
            <a:ext cx="3124200" cy="4114800"/>
          </a:xfrm>
          <a:prstGeom prst="rect">
            <a:avLst/>
          </a:prstGeom>
          <a:noFill/>
          <a:ln>
            <a:noFill/>
          </a:ln>
          <a:extLst>
            <a:ext uri="{53640926-AAD7-44D8-BBD7-CCE9431645EC}">
              <a14:shadowObscured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cx="http://schemas.microsoft.com/office/drawing/2014/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a:ext>
          </a:extLst>
        </p:spPr>
      </p:pic>
      <p:sp>
        <p:nvSpPr>
          <p:cNvPr id="36866" name="Text Box 2"/>
          <p:cNvSpPr txBox="1">
            <a:spLocks noChangeArrowheads="1"/>
          </p:cNvSpPr>
          <p:nvPr/>
        </p:nvSpPr>
        <p:spPr bwMode="auto">
          <a:xfrm>
            <a:off x="533400" y="5791200"/>
            <a:ext cx="2514600" cy="30003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500"/>
              </a:spcBef>
              <a:spcAft>
                <a:spcPts val="500"/>
              </a:spcAft>
              <a:buClrTx/>
              <a:buSzTx/>
              <a:buFontTx/>
              <a:buNone/>
              <a:tabLst/>
            </a:pPr>
            <a:r>
              <a:rPr kumimoji="0" lang="en-US" b="0" i="1" u="none" strike="noStrike" cap="none" normalizeH="0" baseline="0" dirty="0" smtClean="0">
                <a:ln>
                  <a:noFill/>
                </a:ln>
                <a:solidFill>
                  <a:schemeClr val="tx1"/>
                </a:solidFill>
                <a:effectLst/>
                <a:latin typeface="Arial" pitchFamily="34" charset="0"/>
                <a:cs typeface="Arial" pitchFamily="34" charset="0"/>
              </a:rPr>
              <a:t>Research diagram</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3657600" y="1676400"/>
            <a:ext cx="5257800" cy="4524315"/>
          </a:xfrm>
          <a:prstGeom prst="rect">
            <a:avLst/>
          </a:prstGeom>
        </p:spPr>
        <p:txBody>
          <a:bodyPr wrap="square">
            <a:spAutoFit/>
          </a:bodyPr>
          <a:lstStyle/>
          <a:p>
            <a:pPr marL="288925" indent="-288925">
              <a:lnSpc>
                <a:spcPct val="150000"/>
              </a:lnSpc>
              <a:buFont typeface="Arial" pitchFamily="34" charset="0"/>
              <a:buChar char="•"/>
            </a:pPr>
            <a:r>
              <a:rPr lang="en-US" sz="2400" dirty="0" smtClean="0"/>
              <a:t>General approach, purposive data collection system</a:t>
            </a:r>
          </a:p>
          <a:p>
            <a:pPr marL="288925" indent="-288925">
              <a:lnSpc>
                <a:spcPct val="150000"/>
              </a:lnSpc>
              <a:buFont typeface="Arial" pitchFamily="34" charset="0"/>
              <a:buChar char="•"/>
            </a:pPr>
            <a:r>
              <a:rPr lang="en-US" sz="2400" dirty="0" smtClean="0"/>
              <a:t>Primary data was collected through a structured questioner and </a:t>
            </a:r>
          </a:p>
          <a:p>
            <a:pPr marL="288925" indent="-288925">
              <a:lnSpc>
                <a:spcPct val="150000"/>
              </a:lnSpc>
              <a:buFont typeface="Arial" pitchFamily="34" charset="0"/>
              <a:buChar char="•"/>
            </a:pPr>
            <a:r>
              <a:rPr lang="en-US" sz="2400" dirty="0" smtClean="0"/>
              <a:t>purposive interview was conducted </a:t>
            </a:r>
          </a:p>
          <a:p>
            <a:pPr marL="288925" indent="-288925">
              <a:lnSpc>
                <a:spcPct val="150000"/>
              </a:lnSpc>
              <a:buFont typeface="Arial" pitchFamily="34" charset="0"/>
              <a:buChar char="•"/>
            </a:pPr>
            <a:r>
              <a:rPr lang="en-US" sz="2400" dirty="0" smtClean="0"/>
              <a:t>Secondary data were also analyzed</a:t>
            </a:r>
          </a:p>
          <a:p>
            <a:pPr marL="288925" indent="-288925">
              <a:lnSpc>
                <a:spcPct val="150000"/>
              </a:lnSpc>
              <a:buFont typeface="Arial" pitchFamily="34" charset="0"/>
              <a:buChar char="•"/>
            </a:pPr>
            <a:r>
              <a:rPr lang="en-US" sz="2400" dirty="0" smtClean="0"/>
              <a:t>On site assessments were done</a:t>
            </a:r>
            <a:endParaRPr lang="en-US" sz="24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C:\Users\John\Desktop\New folder (2)\20180130_141340.jpg"/>
          <p:cNvPicPr>
            <a:picLocks noChangeAspect="1" noChangeArrowheads="1"/>
          </p:cNvPicPr>
          <p:nvPr/>
        </p:nvPicPr>
        <p:blipFill>
          <a:blip r:embed="rId2" cstate="print"/>
          <a:srcRect/>
          <a:stretch>
            <a:fillRect/>
          </a:stretch>
        </p:blipFill>
        <p:spPr bwMode="auto">
          <a:xfrm>
            <a:off x="203199" y="990600"/>
            <a:ext cx="4199467" cy="2362200"/>
          </a:xfrm>
          <a:prstGeom prst="rect">
            <a:avLst/>
          </a:prstGeom>
          <a:noFill/>
        </p:spPr>
      </p:pic>
      <p:pic>
        <p:nvPicPr>
          <p:cNvPr id="38915" name="Picture 3" descr="C:\Users\John\Desktop\New folder (2)\20180130_123618.jpg"/>
          <p:cNvPicPr>
            <a:picLocks noChangeAspect="1" noChangeArrowheads="1"/>
          </p:cNvPicPr>
          <p:nvPr/>
        </p:nvPicPr>
        <p:blipFill>
          <a:blip r:embed="rId3" cstate="print"/>
          <a:srcRect/>
          <a:stretch>
            <a:fillRect/>
          </a:stretch>
        </p:blipFill>
        <p:spPr bwMode="auto">
          <a:xfrm>
            <a:off x="4639733" y="990600"/>
            <a:ext cx="4199467" cy="2362200"/>
          </a:xfrm>
          <a:prstGeom prst="rect">
            <a:avLst/>
          </a:prstGeom>
          <a:noFill/>
        </p:spPr>
      </p:pic>
      <p:sp>
        <p:nvSpPr>
          <p:cNvPr id="4" name="Content Placeholder 2"/>
          <p:cNvSpPr>
            <a:spLocks noGrp="1"/>
          </p:cNvSpPr>
          <p:nvPr>
            <p:ph idx="1"/>
          </p:nvPr>
        </p:nvSpPr>
        <p:spPr>
          <a:xfrm>
            <a:off x="228600" y="3581400"/>
            <a:ext cx="8610600" cy="2743200"/>
          </a:xfrm>
        </p:spPr>
        <p:txBody>
          <a:bodyPr>
            <a:noAutofit/>
          </a:bodyPr>
          <a:lstStyle/>
          <a:p>
            <a:pPr lvl="1"/>
            <a:r>
              <a:rPr lang="en-US" sz="2300" b="1" dirty="0" smtClean="0"/>
              <a:t>Primary Data collection through questionnaire and interview</a:t>
            </a:r>
          </a:p>
          <a:p>
            <a:pPr marL="914400" lvl="1" indent="-519113">
              <a:lnSpc>
                <a:spcPct val="150000"/>
              </a:lnSpc>
              <a:buFont typeface="Wingdings" pitchFamily="2" charset="2"/>
              <a:buChar char="ü"/>
            </a:pPr>
            <a:r>
              <a:rPr lang="en-US" sz="2300" dirty="0" smtClean="0"/>
              <a:t>Church Fathers and church scholars who are actively participating in church management. </a:t>
            </a:r>
          </a:p>
          <a:p>
            <a:pPr marL="914400" lvl="1" indent="-519113">
              <a:lnSpc>
                <a:spcPct val="150000"/>
              </a:lnSpc>
              <a:buFont typeface="Wingdings" pitchFamily="2" charset="2"/>
              <a:buChar char="ü"/>
            </a:pPr>
            <a:r>
              <a:rPr lang="en-US" sz="2300" dirty="0" smtClean="0"/>
              <a:t>Architects and Engineers who have been working on church design and informal conservation</a:t>
            </a:r>
            <a:endParaRPr lang="en-US" sz="2300" dirty="0"/>
          </a:p>
        </p:txBody>
      </p:sp>
      <p:sp>
        <p:nvSpPr>
          <p:cNvPr id="5" name="Title 1"/>
          <p:cNvSpPr txBox="1">
            <a:spLocks/>
          </p:cNvSpPr>
          <p:nvPr/>
        </p:nvSpPr>
        <p:spPr>
          <a:xfrm>
            <a:off x="4724400" y="304800"/>
            <a:ext cx="4267200" cy="533400"/>
          </a:xfrm>
          <a:prstGeom prst="rect">
            <a:avLst/>
          </a:prstGeom>
        </p:spPr>
        <p:txBody>
          <a:bodyPr>
            <a:noAutofit/>
          </a:bodyPr>
          <a:lstStyle/>
          <a:p>
            <a:pPr algn="ctr">
              <a:buNone/>
            </a:pPr>
            <a:r>
              <a:rPr lang="en-US" b="1" i="1" dirty="0" smtClean="0">
                <a:solidFill>
                  <a:schemeClr val="accent5">
                    <a:lumMod val="75000"/>
                  </a:schemeClr>
                </a:solidFill>
              </a:rPr>
              <a:t>Research Methodology contd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305800" cy="5257800"/>
          </a:xfrm>
        </p:spPr>
        <p:txBody>
          <a:bodyPr>
            <a:noAutofit/>
          </a:bodyPr>
          <a:lstStyle/>
          <a:p>
            <a:pPr marL="0" lvl="1" indent="-287338">
              <a:spcBef>
                <a:spcPts val="600"/>
              </a:spcBef>
              <a:spcAft>
                <a:spcPts val="600"/>
              </a:spcAft>
              <a:buNone/>
            </a:pPr>
            <a:r>
              <a:rPr lang="en-US" b="1" i="1" dirty="0" smtClean="0">
                <a:latin typeface="Arial" pitchFamily="34" charset="0"/>
                <a:cs typeface="Arial" pitchFamily="34" charset="0"/>
              </a:rPr>
              <a:t>Heritage Forms </a:t>
            </a:r>
          </a:p>
          <a:p>
            <a:pPr marL="457200" lvl="2" indent="-287338">
              <a:spcBef>
                <a:spcPts val="600"/>
              </a:spcBef>
              <a:spcAft>
                <a:spcPts val="600"/>
              </a:spcAft>
              <a:buFont typeface="Wingdings" pitchFamily="2" charset="2"/>
              <a:buChar char="ü"/>
            </a:pPr>
            <a:r>
              <a:rPr lang="en-US" i="1" dirty="0" smtClean="0">
                <a:latin typeface="Arial" pitchFamily="34" charset="0"/>
                <a:cs typeface="Arial" pitchFamily="34" charset="0"/>
              </a:rPr>
              <a:t>Tangible heritages,  like objects and artifacts </a:t>
            </a:r>
          </a:p>
          <a:p>
            <a:pPr marL="457200" lvl="2" indent="-287338">
              <a:spcBef>
                <a:spcPts val="600"/>
              </a:spcBef>
              <a:spcAft>
                <a:spcPts val="600"/>
              </a:spcAft>
              <a:buFont typeface="Wingdings" pitchFamily="2" charset="2"/>
              <a:buChar char="ü"/>
            </a:pPr>
            <a:r>
              <a:rPr lang="en-US" i="1" dirty="0" smtClean="0">
                <a:latin typeface="Arial" pitchFamily="34" charset="0"/>
                <a:cs typeface="Arial" pitchFamily="34" charset="0"/>
              </a:rPr>
              <a:t>Intangible heritages, Religious or cultural rituals and celebrations</a:t>
            </a:r>
          </a:p>
          <a:p>
            <a:pPr marL="0" lvl="1" indent="0" algn="just">
              <a:lnSpc>
                <a:spcPct val="150000"/>
              </a:lnSpc>
              <a:buNone/>
            </a:pPr>
            <a:r>
              <a:rPr lang="en-US" sz="2400" dirty="0" smtClean="0">
                <a:solidFill>
                  <a:schemeClr val="accent6">
                    <a:lumMod val="50000"/>
                  </a:schemeClr>
                </a:solidFill>
                <a:latin typeface="Arial" pitchFamily="34" charset="0"/>
                <a:cs typeface="Arial" pitchFamily="34" charset="0"/>
              </a:rPr>
              <a:t>For the sake of this research Heritage might be understood as a physical object and Building, religious or cultural spaces which have historic integration with human cultural practices or sacraments, that is worthy of being conserved or inherited, which has cultural value and can be owned and passed on from one generation to another. </a:t>
            </a:r>
          </a:p>
          <a:p>
            <a:pPr marL="0" lvl="1" indent="1588" algn="ctr">
              <a:lnSpc>
                <a:spcPct val="150000"/>
              </a:lnSpc>
              <a:buNone/>
            </a:pPr>
            <a:endParaRPr lang="en-US" sz="2000" dirty="0"/>
          </a:p>
        </p:txBody>
      </p:sp>
      <p:sp>
        <p:nvSpPr>
          <p:cNvPr id="4" name="Title 1"/>
          <p:cNvSpPr txBox="1">
            <a:spLocks/>
          </p:cNvSpPr>
          <p:nvPr/>
        </p:nvSpPr>
        <p:spPr>
          <a:xfrm>
            <a:off x="6172200" y="304800"/>
            <a:ext cx="2743200" cy="533400"/>
          </a:xfrm>
          <a:prstGeom prst="rect">
            <a:avLst/>
          </a:prstGeom>
        </p:spPr>
        <p:txBody>
          <a:bodyPr>
            <a:noAutofit/>
          </a:bodyPr>
          <a:lstStyle/>
          <a:p>
            <a:pPr marL="0" marR="0" lvl="1" indent="0" algn="ctr" defTabSz="914400" rtl="0" eaLnBrk="0" fontAlgn="base" latinLnBrk="0" hangingPunct="0">
              <a:lnSpc>
                <a:spcPct val="100000"/>
              </a:lnSpc>
              <a:spcBef>
                <a:spcPct val="0"/>
              </a:spcBef>
              <a:spcAft>
                <a:spcPct val="0"/>
              </a:spcAft>
              <a:buClrTx/>
              <a:buSzTx/>
              <a:buFontTx/>
              <a:buNone/>
              <a:tabLst/>
              <a:defRPr/>
            </a:pP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Introduction </a:t>
            </a:r>
            <a:r>
              <a:rPr kumimoji="0" lang="en-US" sz="2000" b="1" i="1" u="none" strike="noStrike" kern="0" cap="none" spc="0" normalizeH="0" baseline="0" noProof="0" dirty="0" err="1" smtClean="0">
                <a:ln>
                  <a:noFill/>
                </a:ln>
                <a:solidFill>
                  <a:schemeClr val="accent1"/>
                </a:solidFill>
                <a:effectLst/>
                <a:uLnTx/>
                <a:uFillTx/>
                <a:latin typeface="Arial" pitchFamily="34" charset="0"/>
                <a:cs typeface="Arial" pitchFamily="34" charset="0"/>
              </a:rPr>
              <a:t>cntd</a:t>
            </a: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a:t>
            </a:r>
            <a:b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br>
            <a:endParaRPr kumimoji="0" lang="en-US" sz="2000" b="0" i="1" u="none" strike="noStrike" kern="0" cap="none" spc="0" normalizeH="0" baseline="0" noProof="0" dirty="0">
              <a:ln>
                <a:noFill/>
              </a:ln>
              <a:solidFill>
                <a:schemeClr val="accent1"/>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066800"/>
            <a:ext cx="7924800" cy="5105400"/>
          </a:xfrm>
        </p:spPr>
        <p:txBody>
          <a:bodyPr>
            <a:noAutofit/>
          </a:bodyPr>
          <a:lstStyle/>
          <a:p>
            <a:pPr lvl="1">
              <a:buNone/>
            </a:pPr>
            <a:r>
              <a:rPr lang="en-US" b="1" dirty="0" smtClean="0">
                <a:latin typeface="Arial" pitchFamily="34" charset="0"/>
                <a:cs typeface="Arial" pitchFamily="34" charset="0"/>
              </a:rPr>
              <a:t>STUDY AREA</a:t>
            </a:r>
          </a:p>
          <a:p>
            <a:pPr>
              <a:lnSpc>
                <a:spcPct val="150000"/>
              </a:lnSpc>
              <a:buNone/>
            </a:pPr>
            <a:r>
              <a:rPr lang="en-US" sz="2400" dirty="0" smtClean="0">
                <a:latin typeface="Arial" pitchFamily="34" charset="0"/>
                <a:cs typeface="Arial" pitchFamily="34" charset="0"/>
              </a:rPr>
              <a:t>Addis Ababa </a:t>
            </a:r>
          </a:p>
          <a:p>
            <a:pPr lvl="1">
              <a:lnSpc>
                <a:spcPct val="150000"/>
              </a:lnSpc>
            </a:pPr>
            <a:r>
              <a:rPr lang="en-US" sz="2000" dirty="0" err="1" smtClean="0">
                <a:latin typeface="Arial" pitchFamily="34" charset="0"/>
                <a:cs typeface="Arial" pitchFamily="34" charset="0"/>
              </a:rPr>
              <a:t>Sewasiwe</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Birhan</a:t>
            </a:r>
            <a:r>
              <a:rPr lang="en-US" sz="2000" dirty="0" smtClean="0">
                <a:latin typeface="Arial" pitchFamily="34" charset="0"/>
                <a:cs typeface="Arial" pitchFamily="34" charset="0"/>
              </a:rPr>
              <a:t> St </a:t>
            </a:r>
            <a:r>
              <a:rPr lang="en-US" sz="2000" dirty="0" err="1" smtClean="0">
                <a:latin typeface="Arial" pitchFamily="34" charset="0"/>
                <a:cs typeface="Arial" pitchFamily="34" charset="0"/>
              </a:rPr>
              <a:t>Pawlos</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spritual</a:t>
            </a:r>
            <a:r>
              <a:rPr lang="en-US" sz="2000" dirty="0" smtClean="0">
                <a:latin typeface="Arial" pitchFamily="34" charset="0"/>
                <a:cs typeface="Arial" pitchFamily="34" charset="0"/>
              </a:rPr>
              <a:t> school (Students and teachers of holy scripture)</a:t>
            </a:r>
          </a:p>
          <a:p>
            <a:pPr lvl="1">
              <a:lnSpc>
                <a:spcPct val="150000"/>
              </a:lnSpc>
            </a:pPr>
            <a:r>
              <a:rPr lang="en-US" sz="2000" dirty="0" err="1" smtClean="0">
                <a:latin typeface="Arial" pitchFamily="34" charset="0"/>
                <a:cs typeface="Arial" pitchFamily="34" charset="0"/>
              </a:rPr>
              <a:t>Bete</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Kihnet</a:t>
            </a:r>
            <a:r>
              <a:rPr lang="en-US" sz="2000" dirty="0" smtClean="0">
                <a:latin typeface="Arial" pitchFamily="34" charset="0"/>
                <a:cs typeface="Arial" pitchFamily="34" charset="0"/>
              </a:rPr>
              <a:t> (sit of Holy Synod)</a:t>
            </a:r>
          </a:p>
          <a:p>
            <a:pPr lvl="1">
              <a:lnSpc>
                <a:spcPct val="150000"/>
              </a:lnSpc>
            </a:pPr>
            <a:r>
              <a:rPr lang="en-US" sz="2000" dirty="0" smtClean="0">
                <a:latin typeface="Arial" pitchFamily="34" charset="0"/>
                <a:cs typeface="Arial" pitchFamily="34" charset="0"/>
              </a:rPr>
              <a:t>Professionals working as consultants </a:t>
            </a:r>
          </a:p>
          <a:p>
            <a:pPr>
              <a:lnSpc>
                <a:spcPct val="150000"/>
              </a:lnSpc>
            </a:pPr>
            <a:r>
              <a:rPr lang="en-US" sz="2400" dirty="0" smtClean="0">
                <a:latin typeface="Arial" pitchFamily="34" charset="0"/>
                <a:cs typeface="Arial" pitchFamily="34" charset="0"/>
              </a:rPr>
              <a:t>Debrelibanos </a:t>
            </a:r>
          </a:p>
          <a:p>
            <a:pPr lvl="1">
              <a:lnSpc>
                <a:spcPct val="150000"/>
              </a:lnSpc>
            </a:pPr>
            <a:r>
              <a:rPr lang="en-US" sz="2000" dirty="0" smtClean="0">
                <a:latin typeface="Arial" pitchFamily="34" charset="0"/>
                <a:cs typeface="Arial" pitchFamily="34" charset="0"/>
              </a:rPr>
              <a:t>Monastery (Monks)</a:t>
            </a:r>
          </a:p>
          <a:p>
            <a:pPr lvl="1">
              <a:lnSpc>
                <a:spcPct val="150000"/>
              </a:lnSpc>
            </a:pPr>
            <a:r>
              <a:rPr lang="en-US" sz="2000" dirty="0" err="1" smtClean="0">
                <a:latin typeface="Arial" pitchFamily="34" charset="0"/>
                <a:cs typeface="Arial" pitchFamily="34" charset="0"/>
              </a:rPr>
              <a:t>Abnet</a:t>
            </a:r>
            <a:r>
              <a:rPr lang="en-US" sz="2000" dirty="0" smtClean="0">
                <a:latin typeface="Arial" pitchFamily="34" charset="0"/>
                <a:cs typeface="Arial" pitchFamily="34" charset="0"/>
              </a:rPr>
              <a:t> students</a:t>
            </a:r>
          </a:p>
        </p:txBody>
      </p:sp>
      <p:sp>
        <p:nvSpPr>
          <p:cNvPr id="5" name="Title 1"/>
          <p:cNvSpPr txBox="1">
            <a:spLocks/>
          </p:cNvSpPr>
          <p:nvPr/>
        </p:nvSpPr>
        <p:spPr>
          <a:xfrm>
            <a:off x="4724400" y="304800"/>
            <a:ext cx="4267200" cy="533400"/>
          </a:xfrm>
          <a:prstGeom prst="rect">
            <a:avLst/>
          </a:prstGeom>
        </p:spPr>
        <p:txBody>
          <a:bodyPr>
            <a:noAutofit/>
          </a:bodyPr>
          <a:lstStyle/>
          <a:p>
            <a:pPr algn="ctr">
              <a:buNone/>
            </a:pPr>
            <a:r>
              <a:rPr lang="en-US" b="1" i="1" dirty="0" smtClean="0">
                <a:solidFill>
                  <a:schemeClr val="accent5">
                    <a:lumMod val="75000"/>
                  </a:schemeClr>
                </a:solidFill>
              </a:rPr>
              <a:t>Research Methodology contd</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066800"/>
            <a:ext cx="8153400" cy="5105400"/>
          </a:xfrm>
        </p:spPr>
        <p:txBody>
          <a:bodyPr>
            <a:noAutofit/>
          </a:bodyPr>
          <a:lstStyle/>
          <a:p>
            <a:pPr lvl="1">
              <a:buNone/>
            </a:pPr>
            <a:r>
              <a:rPr lang="en-US" b="1" dirty="0" smtClean="0">
                <a:latin typeface="Arial" pitchFamily="34" charset="0"/>
                <a:cs typeface="Arial" pitchFamily="34" charset="0"/>
              </a:rPr>
              <a:t>Questionnaire and response rate</a:t>
            </a:r>
          </a:p>
          <a:p>
            <a:pPr lvl="1">
              <a:buNone/>
            </a:pPr>
            <a:endParaRPr lang="en-US" sz="1800" b="1" dirty="0" smtClean="0">
              <a:latin typeface="Arial" pitchFamily="34" charset="0"/>
              <a:cs typeface="Arial" pitchFamily="34" charset="0"/>
            </a:endParaRPr>
          </a:p>
          <a:p>
            <a:pPr>
              <a:lnSpc>
                <a:spcPct val="150000"/>
              </a:lnSpc>
              <a:buFont typeface="Wingdings" pitchFamily="2" charset="2"/>
              <a:buChar char="ü"/>
            </a:pPr>
            <a:r>
              <a:rPr lang="en-US" sz="2400" b="1" dirty="0" smtClean="0"/>
              <a:t>The total numbers of questionnaires distributed = 67</a:t>
            </a:r>
          </a:p>
          <a:p>
            <a:pPr>
              <a:lnSpc>
                <a:spcPct val="150000"/>
              </a:lnSpc>
              <a:buFont typeface="Wingdings" pitchFamily="2" charset="2"/>
              <a:buChar char="ü"/>
            </a:pPr>
            <a:r>
              <a:rPr lang="en-US" sz="2400" b="1" dirty="0" smtClean="0"/>
              <a:t>The total numbers of questionnaires returned  = 58</a:t>
            </a:r>
          </a:p>
          <a:p>
            <a:pPr>
              <a:lnSpc>
                <a:spcPct val="150000"/>
              </a:lnSpc>
              <a:buFont typeface="Wingdings" pitchFamily="2" charset="2"/>
              <a:buChar char="ü"/>
            </a:pPr>
            <a:r>
              <a:rPr lang="en-US" sz="2400" b="1" dirty="0" smtClean="0"/>
              <a:t>The total numbers of valid questionnaires =  58</a:t>
            </a:r>
          </a:p>
          <a:p>
            <a:pPr>
              <a:lnSpc>
                <a:spcPct val="150000"/>
              </a:lnSpc>
            </a:pPr>
            <a:endParaRPr lang="en-US" sz="1400" dirty="0" smtClean="0"/>
          </a:p>
          <a:p>
            <a:pPr marL="290513" lvl="1">
              <a:lnSpc>
                <a:spcPct val="150000"/>
              </a:lnSpc>
            </a:pPr>
            <a:r>
              <a:rPr lang="en-US" sz="2000" i="1" dirty="0" smtClean="0">
                <a:latin typeface="Arial" pitchFamily="34" charset="0"/>
                <a:cs typeface="Arial" pitchFamily="34" charset="0"/>
              </a:rPr>
              <a:t>22 questionnaire distributed for Professionals and 17 were returned </a:t>
            </a:r>
          </a:p>
          <a:p>
            <a:pPr marL="290513" lvl="1">
              <a:lnSpc>
                <a:spcPct val="150000"/>
              </a:lnSpc>
            </a:pPr>
            <a:r>
              <a:rPr lang="en-US" sz="2000" i="1" dirty="0" smtClean="0">
                <a:latin typeface="Arial" pitchFamily="34" charset="0"/>
                <a:cs typeface="Arial" pitchFamily="34" charset="0"/>
              </a:rPr>
              <a:t>15 questionnaire distributed for </a:t>
            </a:r>
            <a:r>
              <a:rPr lang="en-US" sz="2000" i="1" dirty="0" err="1" smtClean="0">
                <a:latin typeface="Arial" pitchFamily="34" charset="0"/>
                <a:cs typeface="Arial" pitchFamily="34" charset="0"/>
              </a:rPr>
              <a:t>folowers</a:t>
            </a:r>
            <a:r>
              <a:rPr lang="en-US" sz="2000" i="1" dirty="0" smtClean="0">
                <a:latin typeface="Arial" pitchFamily="34" charset="0"/>
                <a:cs typeface="Arial" pitchFamily="34" charset="0"/>
              </a:rPr>
              <a:t> and 10 were returned </a:t>
            </a:r>
          </a:p>
          <a:p>
            <a:pPr marL="290513" lvl="1">
              <a:lnSpc>
                <a:spcPct val="150000"/>
              </a:lnSpc>
            </a:pPr>
            <a:r>
              <a:rPr lang="en-US" sz="2000" i="1" dirty="0" smtClean="0">
                <a:latin typeface="Arial" pitchFamily="34" charset="0"/>
                <a:cs typeface="Arial" pitchFamily="34" charset="0"/>
              </a:rPr>
              <a:t>30 questionnaire distributed for Clergy men and 27 were returned.</a:t>
            </a:r>
          </a:p>
          <a:p>
            <a:pPr lvl="1">
              <a:lnSpc>
                <a:spcPct val="150000"/>
              </a:lnSpc>
            </a:pPr>
            <a:endParaRPr lang="en-US" sz="1800" dirty="0" smtClean="0">
              <a:latin typeface="Arial" pitchFamily="34" charset="0"/>
              <a:cs typeface="Arial" pitchFamily="34" charset="0"/>
            </a:endParaRPr>
          </a:p>
          <a:p>
            <a:pPr lvl="1">
              <a:lnSpc>
                <a:spcPct val="150000"/>
              </a:lnSpc>
            </a:pPr>
            <a:endParaRPr lang="en-US" sz="1600" dirty="0" smtClean="0">
              <a:latin typeface="Arial" pitchFamily="34" charset="0"/>
              <a:cs typeface="Arial" pitchFamily="34" charset="0"/>
            </a:endParaRPr>
          </a:p>
        </p:txBody>
      </p:sp>
      <p:sp>
        <p:nvSpPr>
          <p:cNvPr id="5" name="Title 1"/>
          <p:cNvSpPr txBox="1">
            <a:spLocks/>
          </p:cNvSpPr>
          <p:nvPr/>
        </p:nvSpPr>
        <p:spPr>
          <a:xfrm>
            <a:off x="4724400" y="304800"/>
            <a:ext cx="4267200" cy="533400"/>
          </a:xfrm>
          <a:prstGeom prst="rect">
            <a:avLst/>
          </a:prstGeom>
        </p:spPr>
        <p:txBody>
          <a:bodyPr>
            <a:noAutofit/>
          </a:bodyPr>
          <a:lstStyle/>
          <a:p>
            <a:pPr algn="ctr">
              <a:buNone/>
            </a:pPr>
            <a:r>
              <a:rPr lang="en-US" b="1" i="1" dirty="0" smtClean="0">
                <a:solidFill>
                  <a:schemeClr val="accent5">
                    <a:lumMod val="75000"/>
                  </a:schemeClr>
                </a:solidFill>
              </a:rPr>
              <a:t>Research Methodology contd</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153400" cy="533400"/>
          </a:xfrm>
        </p:spPr>
        <p:txBody>
          <a:bodyPr>
            <a:noAutofit/>
          </a:bodyPr>
          <a:lstStyle/>
          <a:p>
            <a:pPr lvl="1" algn="l"/>
            <a:r>
              <a:rPr lang="en-US" sz="2800" b="1" dirty="0" smtClean="0">
                <a:latin typeface="Arial" pitchFamily="34" charset="0"/>
                <a:cs typeface="Arial" pitchFamily="34" charset="0"/>
              </a:rPr>
              <a:t>FINDINGS AND DISCUSSION </a:t>
            </a:r>
            <a:endParaRPr lang="en-US" sz="2800" dirty="0">
              <a:latin typeface="Arial" pitchFamily="34" charset="0"/>
              <a:cs typeface="Arial" pitchFamily="34" charset="0"/>
            </a:endParaRPr>
          </a:p>
        </p:txBody>
      </p:sp>
      <p:sp>
        <p:nvSpPr>
          <p:cNvPr id="7" name="Rectangle 6"/>
          <p:cNvSpPr/>
          <p:nvPr/>
        </p:nvSpPr>
        <p:spPr>
          <a:xfrm>
            <a:off x="152400" y="1295400"/>
            <a:ext cx="8686800" cy="5632311"/>
          </a:xfrm>
          <a:prstGeom prst="rect">
            <a:avLst/>
          </a:prstGeom>
        </p:spPr>
        <p:txBody>
          <a:bodyPr wrap="square">
            <a:spAutoFit/>
          </a:bodyPr>
          <a:lstStyle/>
          <a:p>
            <a:pPr marL="4763">
              <a:lnSpc>
                <a:spcPct val="150000"/>
              </a:lnSpc>
            </a:pPr>
            <a:r>
              <a:rPr lang="en-US" sz="2000" b="1" dirty="0" smtClean="0"/>
              <a:t>Demography of the respondents</a:t>
            </a:r>
          </a:p>
          <a:p>
            <a:pPr marL="284163" indent="-284163">
              <a:lnSpc>
                <a:spcPct val="150000"/>
              </a:lnSpc>
              <a:buFont typeface="Wingdings" pitchFamily="2" charset="2"/>
              <a:buChar char="ü"/>
            </a:pPr>
            <a:r>
              <a:rPr lang="en-US" sz="2000" dirty="0" smtClean="0"/>
              <a:t>All the collected questionnaires were valid and response rate is 86.6%.</a:t>
            </a:r>
          </a:p>
          <a:p>
            <a:pPr marL="284163" indent="-284163">
              <a:lnSpc>
                <a:spcPct val="150000"/>
              </a:lnSpc>
              <a:buFont typeface="Wingdings" pitchFamily="2" charset="2"/>
              <a:buChar char="ü"/>
            </a:pPr>
            <a:r>
              <a:rPr lang="en-US" sz="2000" dirty="0" smtClean="0"/>
              <a:t>Of the total respondents 18 (31%) were professionals</a:t>
            </a:r>
          </a:p>
          <a:p>
            <a:pPr marL="284163" indent="-284163">
              <a:lnSpc>
                <a:spcPct val="150000"/>
              </a:lnSpc>
              <a:buFont typeface="Wingdings" pitchFamily="2" charset="2"/>
              <a:buChar char="ü"/>
            </a:pPr>
            <a:r>
              <a:rPr lang="en-US" sz="2000" dirty="0" smtClean="0"/>
              <a:t> Twenty-eight (48.3%) were clergy men who are directly involved on heritage conservation and primary owners of the site.</a:t>
            </a:r>
          </a:p>
          <a:p>
            <a:pPr marL="284163" indent="-284163">
              <a:lnSpc>
                <a:spcPct val="150000"/>
              </a:lnSpc>
              <a:buFont typeface="Wingdings" pitchFamily="2" charset="2"/>
              <a:buChar char="ü"/>
            </a:pPr>
            <a:r>
              <a:rPr lang="en-US" sz="2000" dirty="0" smtClean="0"/>
              <a:t>Majority (63.8%) of the respondents are in the age group of 30-50.</a:t>
            </a:r>
          </a:p>
          <a:p>
            <a:pPr marL="284163" indent="-284163">
              <a:lnSpc>
                <a:spcPct val="150000"/>
              </a:lnSpc>
              <a:buFont typeface="Wingdings" pitchFamily="2" charset="2"/>
              <a:buChar char="ü"/>
            </a:pPr>
            <a:r>
              <a:rPr lang="en-US" sz="2000" dirty="0" smtClean="0"/>
              <a:t>educational background perspective, 35 (60.3%) of the participants have first degree and above</a:t>
            </a:r>
          </a:p>
          <a:p>
            <a:pPr marL="284163" indent="-284163">
              <a:lnSpc>
                <a:spcPct val="150000"/>
              </a:lnSpc>
              <a:buFont typeface="Wingdings" pitchFamily="2" charset="2"/>
              <a:buChar char="ü"/>
            </a:pPr>
            <a:r>
              <a:rPr lang="en-US" sz="2000" dirty="0" smtClean="0"/>
              <a:t>Majority of them have exposure on church teachings are 93.1%.</a:t>
            </a:r>
          </a:p>
          <a:p>
            <a:pPr marL="284163" indent="-284163">
              <a:lnSpc>
                <a:spcPct val="150000"/>
              </a:lnSpc>
              <a:buFont typeface="Wingdings" pitchFamily="2" charset="2"/>
              <a:buChar char="ü"/>
            </a:pPr>
            <a:r>
              <a:rPr lang="en-US" sz="2000" dirty="0" smtClean="0"/>
              <a:t>Majority (56.9 %) of them have served the church more than 10 years.</a:t>
            </a:r>
          </a:p>
          <a:p>
            <a:pPr marL="284163" indent="-284163">
              <a:lnSpc>
                <a:spcPct val="150000"/>
              </a:lnSpc>
              <a:buFont typeface="Wingdings" pitchFamily="2" charset="2"/>
              <a:buChar char="ü"/>
            </a:pPr>
            <a:endParaRPr lang="en-US" sz="2000" dirty="0" smtClean="0"/>
          </a:p>
          <a:p>
            <a:pPr marL="284163" indent="-284163">
              <a:lnSpc>
                <a:spcPct val="150000"/>
              </a:lnSpc>
              <a:buFont typeface="Wingdings" pitchFamily="2" charset="2"/>
              <a:buChar char="ü"/>
            </a:pPr>
            <a:endParaRPr lang="en-US" sz="20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57200" y="1143000"/>
            <a:ext cx="8229600" cy="1604991"/>
          </a:xfrm>
          <a:prstGeom prst="rect">
            <a:avLst/>
          </a:prstGeom>
        </p:spPr>
        <p:txBody>
          <a:bodyPr wrap="square">
            <a:spAutoFit/>
          </a:bodyPr>
          <a:lstStyle/>
          <a:p>
            <a:pPr marL="4763" algn="ctr">
              <a:lnSpc>
                <a:spcPct val="150000"/>
              </a:lnSpc>
            </a:pPr>
            <a:r>
              <a:rPr lang="en-US" sz="2400" dirty="0" smtClean="0">
                <a:latin typeface="Arial" pitchFamily="34" charset="0"/>
                <a:cs typeface="Arial" pitchFamily="34" charset="0"/>
              </a:rPr>
              <a:t>Respondents previous exposure </a:t>
            </a:r>
          </a:p>
          <a:p>
            <a:pPr marL="4763" algn="ctr">
              <a:lnSpc>
                <a:spcPct val="150000"/>
              </a:lnSpc>
            </a:pPr>
            <a:r>
              <a:rPr lang="en-US" sz="2400" dirty="0" smtClean="0">
                <a:latin typeface="Arial" pitchFamily="34" charset="0"/>
                <a:cs typeface="Arial" pitchFamily="34" charset="0"/>
              </a:rPr>
              <a:t>and participation on church conservation projects </a:t>
            </a:r>
            <a:endParaRPr lang="en-US" sz="2000" dirty="0" smtClean="0"/>
          </a:p>
          <a:p>
            <a:pPr marL="284163" indent="-284163">
              <a:lnSpc>
                <a:spcPct val="150000"/>
              </a:lnSpc>
              <a:buFont typeface="Wingdings" pitchFamily="2" charset="2"/>
              <a:buChar char="ü"/>
            </a:pPr>
            <a:endParaRPr lang="en-US" sz="2000" dirty="0"/>
          </a:p>
        </p:txBody>
      </p:sp>
      <p:sp>
        <p:nvSpPr>
          <p:cNvPr id="5" name="Title 1"/>
          <p:cNvSpPr txBox="1">
            <a:spLocks/>
          </p:cNvSpPr>
          <p:nvPr/>
        </p:nvSpPr>
        <p:spPr>
          <a:xfrm>
            <a:off x="4724400" y="304800"/>
            <a:ext cx="4038600" cy="533400"/>
          </a:xfrm>
          <a:prstGeom prst="rect">
            <a:avLst/>
          </a:prstGeom>
        </p:spPr>
        <p:txBody>
          <a:bodyPr>
            <a:noAutofit/>
          </a:bodyPr>
          <a:lstStyle/>
          <a:p>
            <a:pPr algn="r">
              <a:buNone/>
            </a:pPr>
            <a:r>
              <a:rPr lang="en-US" b="1" i="1" dirty="0" smtClean="0">
                <a:solidFill>
                  <a:schemeClr val="accent5">
                    <a:lumMod val="75000"/>
                  </a:schemeClr>
                </a:solidFill>
              </a:rPr>
              <a:t>Findings and discussion contd… …</a:t>
            </a:r>
          </a:p>
        </p:txBody>
      </p:sp>
      <p:graphicFrame>
        <p:nvGraphicFramePr>
          <p:cNvPr id="6" name="Table 5"/>
          <p:cNvGraphicFramePr>
            <a:graphicFrameLocks noGrp="1"/>
          </p:cNvGraphicFramePr>
          <p:nvPr/>
        </p:nvGraphicFramePr>
        <p:xfrm>
          <a:off x="1523999" y="2743202"/>
          <a:ext cx="6248399" cy="3147907"/>
        </p:xfrm>
        <a:graphic>
          <a:graphicData uri="http://schemas.openxmlformats.org/drawingml/2006/table">
            <a:tbl>
              <a:tblPr/>
              <a:tblGrid>
                <a:gridCol w="1441939"/>
                <a:gridCol w="1785257"/>
                <a:gridCol w="1792158"/>
                <a:gridCol w="1229045"/>
              </a:tblGrid>
              <a:tr h="694267">
                <a:tc gridSpan="2">
                  <a:txBody>
                    <a:bodyPr/>
                    <a:lstStyle/>
                    <a:p>
                      <a:pPr marL="0" marR="0" algn="ctr">
                        <a:lnSpc>
                          <a:spcPct val="115000"/>
                        </a:lnSpc>
                        <a:spcBef>
                          <a:spcPts val="0"/>
                        </a:spcBef>
                        <a:spcAft>
                          <a:spcPts val="0"/>
                        </a:spcAft>
                      </a:pPr>
                      <a:r>
                        <a:rPr lang="en-US" sz="2000" dirty="0">
                          <a:solidFill>
                            <a:srgbClr val="000000"/>
                          </a:solidFill>
                          <a:latin typeface="Arial"/>
                          <a:ea typeface="Times New Roman"/>
                          <a:cs typeface="Times New Roman"/>
                        </a:rPr>
                        <a:t> </a:t>
                      </a: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2000" b="0" dirty="0">
                          <a:solidFill>
                            <a:srgbClr val="000000"/>
                          </a:solidFill>
                          <a:latin typeface="Arial"/>
                          <a:ea typeface="Times New Roman"/>
                          <a:cs typeface="Times New Roman"/>
                        </a:rPr>
                        <a:t>Frequency</a:t>
                      </a:r>
                      <a:endParaRPr lang="en-US" sz="2000" b="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0" dirty="0">
                          <a:solidFill>
                            <a:srgbClr val="000000"/>
                          </a:solidFill>
                          <a:latin typeface="Arial"/>
                          <a:ea typeface="Times New Roman"/>
                          <a:cs typeface="Times New Roman"/>
                        </a:rPr>
                        <a:t>Percent</a:t>
                      </a:r>
                      <a:endParaRPr lang="en-US" sz="2000" b="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4267">
                <a:tc rowSpan="5">
                  <a:txBody>
                    <a:bodyPr/>
                    <a:lstStyle/>
                    <a:p>
                      <a:pPr marL="0" marR="0" algn="ctr">
                        <a:lnSpc>
                          <a:spcPct val="115000"/>
                        </a:lnSpc>
                        <a:spcBef>
                          <a:spcPts val="0"/>
                        </a:spcBef>
                        <a:spcAft>
                          <a:spcPts val="0"/>
                        </a:spcAft>
                      </a:pPr>
                      <a:r>
                        <a:rPr lang="en-US" sz="2000" dirty="0" smtClean="0">
                          <a:solidFill>
                            <a:srgbClr val="000000"/>
                          </a:solidFill>
                          <a:latin typeface="Arial"/>
                          <a:ea typeface="Times New Roman"/>
                          <a:cs typeface="Times New Roman"/>
                        </a:rPr>
                        <a:t>Respondents</a:t>
                      </a:r>
                    </a:p>
                    <a:p>
                      <a:pPr marL="0" marR="0" algn="ctr">
                        <a:lnSpc>
                          <a:spcPct val="115000"/>
                        </a:lnSpc>
                        <a:spcBef>
                          <a:spcPts val="0"/>
                        </a:spcBef>
                        <a:spcAft>
                          <a:spcPts val="0"/>
                        </a:spcAft>
                      </a:pPr>
                      <a:r>
                        <a:rPr lang="en-US" sz="2000" dirty="0" smtClean="0">
                          <a:solidFill>
                            <a:srgbClr val="000000"/>
                          </a:solidFill>
                          <a:latin typeface="Arial"/>
                          <a:ea typeface="Times New Roman"/>
                          <a:cs typeface="Times New Roman"/>
                        </a:rPr>
                        <a:t> </a:t>
                      </a:r>
                      <a:r>
                        <a:rPr lang="en-US" sz="2000" dirty="0">
                          <a:solidFill>
                            <a:srgbClr val="000000"/>
                          </a:solidFill>
                          <a:latin typeface="Arial"/>
                          <a:ea typeface="Times New Roman"/>
                          <a:cs typeface="Times New Roman"/>
                        </a:rPr>
                        <a:t>Role</a:t>
                      </a:r>
                      <a:endParaRPr lang="en-US" sz="2000" dirty="0">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a:solidFill>
                            <a:srgbClr val="000000"/>
                          </a:solidFill>
                          <a:latin typeface="Arial"/>
                          <a:ea typeface="Times New Roman"/>
                          <a:cs typeface="Times New Roman"/>
                        </a:rPr>
                        <a:t>Committee member</a:t>
                      </a: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a:solidFill>
                            <a:srgbClr val="000000"/>
                          </a:solidFill>
                          <a:latin typeface="Arial"/>
                          <a:ea typeface="Times New Roman"/>
                          <a:cs typeface="Times New Roman"/>
                        </a:rPr>
                        <a:t>21</a:t>
                      </a: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dirty="0" smtClean="0">
                          <a:solidFill>
                            <a:srgbClr val="000000"/>
                          </a:solidFill>
                          <a:latin typeface="Arial"/>
                          <a:ea typeface="Times New Roman"/>
                          <a:cs typeface="Times New Roman"/>
                        </a:rPr>
                        <a:t>36.2 %</a:t>
                      </a: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33">
                <a:tc vMerge="1">
                  <a:txBody>
                    <a:bodyPr/>
                    <a:lstStyle/>
                    <a:p>
                      <a:endParaRPr lang="en-US"/>
                    </a:p>
                  </a:txBody>
                  <a:tcPr/>
                </a:tc>
                <a:tc>
                  <a:txBody>
                    <a:bodyPr/>
                    <a:lstStyle/>
                    <a:p>
                      <a:pPr marL="0" marR="0" algn="ctr">
                        <a:lnSpc>
                          <a:spcPct val="115000"/>
                        </a:lnSpc>
                        <a:spcBef>
                          <a:spcPts val="0"/>
                        </a:spcBef>
                        <a:spcAft>
                          <a:spcPts val="0"/>
                        </a:spcAft>
                      </a:pPr>
                      <a:r>
                        <a:rPr lang="en-US" sz="2000">
                          <a:solidFill>
                            <a:srgbClr val="000000"/>
                          </a:solidFill>
                          <a:latin typeface="Arial"/>
                          <a:ea typeface="Times New Roman"/>
                          <a:cs typeface="Times New Roman"/>
                        </a:rPr>
                        <a:t>Chairman</a:t>
                      </a: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a:solidFill>
                            <a:srgbClr val="000000"/>
                          </a:solidFill>
                          <a:latin typeface="Arial"/>
                          <a:ea typeface="Times New Roman"/>
                          <a:cs typeface="Times New Roman"/>
                        </a:rPr>
                        <a:t>9</a:t>
                      </a: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dirty="0" smtClean="0">
                          <a:solidFill>
                            <a:srgbClr val="000000"/>
                          </a:solidFill>
                          <a:latin typeface="Arial"/>
                          <a:ea typeface="Times New Roman"/>
                          <a:cs typeface="Times New Roman"/>
                        </a:rPr>
                        <a:t>15.5 %</a:t>
                      </a: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33">
                <a:tc vMerge="1">
                  <a:txBody>
                    <a:bodyPr/>
                    <a:lstStyle/>
                    <a:p>
                      <a:endParaRPr lang="en-US"/>
                    </a:p>
                  </a:txBody>
                  <a:tcPr/>
                </a:tc>
                <a:tc>
                  <a:txBody>
                    <a:bodyPr/>
                    <a:lstStyle/>
                    <a:p>
                      <a:pPr marL="0" marR="0" algn="ctr">
                        <a:lnSpc>
                          <a:spcPct val="115000"/>
                        </a:lnSpc>
                        <a:spcBef>
                          <a:spcPts val="0"/>
                        </a:spcBef>
                        <a:spcAft>
                          <a:spcPts val="0"/>
                        </a:spcAft>
                      </a:pPr>
                      <a:r>
                        <a:rPr lang="en-US" sz="2000">
                          <a:solidFill>
                            <a:srgbClr val="000000"/>
                          </a:solidFill>
                          <a:latin typeface="Arial"/>
                          <a:ea typeface="Times New Roman"/>
                          <a:cs typeface="Times New Roman"/>
                        </a:rPr>
                        <a:t>Consultant</a:t>
                      </a: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a:solidFill>
                            <a:srgbClr val="000000"/>
                          </a:solidFill>
                          <a:latin typeface="Arial"/>
                          <a:ea typeface="Times New Roman"/>
                          <a:cs typeface="Times New Roman"/>
                        </a:rPr>
                        <a:t>26</a:t>
                      </a: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dirty="0" smtClean="0">
                          <a:solidFill>
                            <a:srgbClr val="000000"/>
                          </a:solidFill>
                          <a:latin typeface="Arial"/>
                          <a:ea typeface="Times New Roman"/>
                          <a:cs typeface="Times New Roman"/>
                        </a:rPr>
                        <a:t>44.8 %</a:t>
                      </a: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33">
                <a:tc vMerge="1">
                  <a:txBody>
                    <a:bodyPr/>
                    <a:lstStyle/>
                    <a:p>
                      <a:endParaRPr lang="en-US"/>
                    </a:p>
                  </a:txBody>
                  <a:tcPr/>
                </a:tc>
                <a:tc>
                  <a:txBody>
                    <a:bodyPr/>
                    <a:lstStyle/>
                    <a:p>
                      <a:pPr marL="0" marR="0" algn="ctr">
                        <a:lnSpc>
                          <a:spcPct val="115000"/>
                        </a:lnSpc>
                        <a:spcBef>
                          <a:spcPts val="0"/>
                        </a:spcBef>
                        <a:spcAft>
                          <a:spcPts val="0"/>
                        </a:spcAft>
                      </a:pPr>
                      <a:r>
                        <a:rPr lang="en-US" sz="2000">
                          <a:solidFill>
                            <a:srgbClr val="000000"/>
                          </a:solidFill>
                          <a:latin typeface="Arial"/>
                          <a:ea typeface="Times New Roman"/>
                          <a:cs typeface="Times New Roman"/>
                        </a:rPr>
                        <a:t>Contractor</a:t>
                      </a: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a:solidFill>
                            <a:srgbClr val="000000"/>
                          </a:solidFill>
                          <a:latin typeface="Arial"/>
                          <a:ea typeface="Times New Roman"/>
                          <a:cs typeface="Times New Roman"/>
                        </a:rPr>
                        <a:t>1</a:t>
                      </a: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dirty="0" smtClean="0">
                          <a:solidFill>
                            <a:srgbClr val="000000"/>
                          </a:solidFill>
                          <a:latin typeface="Arial"/>
                          <a:ea typeface="Times New Roman"/>
                          <a:cs typeface="Times New Roman"/>
                        </a:rPr>
                        <a:t>1.7 %</a:t>
                      </a: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33">
                <a:tc vMerge="1">
                  <a:txBody>
                    <a:bodyPr/>
                    <a:lstStyle/>
                    <a:p>
                      <a:endParaRPr lang="en-US"/>
                    </a:p>
                  </a:txBody>
                  <a:tcPr/>
                </a:tc>
                <a:tc>
                  <a:txBody>
                    <a:bodyPr/>
                    <a:lstStyle/>
                    <a:p>
                      <a:pPr marL="0" marR="0" algn="ctr">
                        <a:lnSpc>
                          <a:spcPct val="115000"/>
                        </a:lnSpc>
                        <a:spcBef>
                          <a:spcPts val="0"/>
                        </a:spcBef>
                        <a:spcAft>
                          <a:spcPts val="0"/>
                        </a:spcAft>
                      </a:pPr>
                      <a:r>
                        <a:rPr lang="en-US" sz="2000">
                          <a:solidFill>
                            <a:srgbClr val="000000"/>
                          </a:solidFill>
                          <a:latin typeface="Arial"/>
                          <a:ea typeface="Times New Roman"/>
                          <a:cs typeface="Times New Roman"/>
                        </a:rPr>
                        <a:t>other</a:t>
                      </a: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a:solidFill>
                            <a:srgbClr val="000000"/>
                          </a:solidFill>
                          <a:latin typeface="Arial"/>
                          <a:ea typeface="Times New Roman"/>
                          <a:cs typeface="Times New Roman"/>
                        </a:rPr>
                        <a:t>1</a:t>
                      </a: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dirty="0" smtClean="0">
                          <a:solidFill>
                            <a:srgbClr val="000000"/>
                          </a:solidFill>
                          <a:latin typeface="Arial"/>
                          <a:ea typeface="Times New Roman"/>
                          <a:cs typeface="Times New Roman"/>
                        </a:rPr>
                        <a:t>1.7 %</a:t>
                      </a: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33">
                <a:tc>
                  <a:txBody>
                    <a:bodyPr/>
                    <a:lstStyle/>
                    <a:p>
                      <a:pPr algn="ctr">
                        <a:lnSpc>
                          <a:spcPct val="115000"/>
                        </a:lnSpc>
                      </a:pPr>
                      <a:endParaRPr lang="en-US" sz="2000" dirty="0">
                        <a:latin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a:solidFill>
                            <a:srgbClr val="000000"/>
                          </a:solidFill>
                          <a:latin typeface="Arial"/>
                          <a:ea typeface="Times New Roman"/>
                          <a:cs typeface="Times New Roman"/>
                        </a:rPr>
                        <a:t>Total</a:t>
                      </a: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a:solidFill>
                            <a:srgbClr val="000000"/>
                          </a:solidFill>
                          <a:latin typeface="Arial"/>
                          <a:ea typeface="Times New Roman"/>
                          <a:cs typeface="Times New Roman"/>
                        </a:rPr>
                        <a:t>58</a:t>
                      </a: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dirty="0">
                          <a:solidFill>
                            <a:srgbClr val="000000"/>
                          </a:solidFill>
                          <a:latin typeface="Arial"/>
                          <a:ea typeface="Times New Roman"/>
                          <a:cs typeface="Times New Roman"/>
                        </a:rPr>
                        <a:t>100.0</a:t>
                      </a: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81000" y="838200"/>
            <a:ext cx="8229600" cy="1512658"/>
          </a:xfrm>
          <a:prstGeom prst="rect">
            <a:avLst/>
          </a:prstGeom>
        </p:spPr>
        <p:txBody>
          <a:bodyPr wrap="square">
            <a:spAutoFit/>
          </a:bodyPr>
          <a:lstStyle/>
          <a:p>
            <a:pPr marL="4763" algn="ctr">
              <a:lnSpc>
                <a:spcPct val="150000"/>
              </a:lnSpc>
            </a:pPr>
            <a:r>
              <a:rPr lang="en-US" sz="2200" dirty="0" smtClean="0">
                <a:latin typeface="Arial" pitchFamily="34" charset="0"/>
                <a:cs typeface="Arial" pitchFamily="34" charset="0"/>
              </a:rPr>
              <a:t>Respondents reflection on </a:t>
            </a:r>
          </a:p>
          <a:p>
            <a:pPr marL="4763" algn="ctr">
              <a:lnSpc>
                <a:spcPct val="150000"/>
              </a:lnSpc>
            </a:pPr>
            <a:r>
              <a:rPr lang="en-US" sz="2200" dirty="0" smtClean="0">
                <a:latin typeface="Arial" pitchFamily="34" charset="0"/>
                <a:cs typeface="Arial" pitchFamily="34" charset="0"/>
              </a:rPr>
              <a:t>monastic site selection criterion</a:t>
            </a:r>
            <a:endParaRPr lang="en-US" sz="2200" dirty="0" smtClean="0"/>
          </a:p>
          <a:p>
            <a:pPr marL="284163" indent="-284163" algn="ctr">
              <a:lnSpc>
                <a:spcPct val="150000"/>
              </a:lnSpc>
              <a:buFont typeface="Wingdings" pitchFamily="2" charset="2"/>
              <a:buChar char="ü"/>
            </a:pPr>
            <a:endParaRPr lang="en-US" sz="2000" dirty="0"/>
          </a:p>
        </p:txBody>
      </p:sp>
      <p:graphicFrame>
        <p:nvGraphicFramePr>
          <p:cNvPr id="8" name="Table 7"/>
          <p:cNvGraphicFramePr>
            <a:graphicFrameLocks noGrp="1"/>
          </p:cNvGraphicFramePr>
          <p:nvPr/>
        </p:nvGraphicFramePr>
        <p:xfrm>
          <a:off x="838200" y="2275521"/>
          <a:ext cx="7391399" cy="3896679"/>
        </p:xfrm>
        <a:graphic>
          <a:graphicData uri="http://schemas.openxmlformats.org/drawingml/2006/table">
            <a:tbl>
              <a:tblPr/>
              <a:tblGrid>
                <a:gridCol w="761999"/>
                <a:gridCol w="1447800"/>
                <a:gridCol w="1905000"/>
                <a:gridCol w="2438400"/>
                <a:gridCol w="838200"/>
              </a:tblGrid>
              <a:tr h="485072">
                <a:tc rowSpan="2" gridSpan="2">
                  <a:txBody>
                    <a:bodyPr/>
                    <a:lstStyle/>
                    <a:p>
                      <a:pPr marL="0" marR="0">
                        <a:lnSpc>
                          <a:spcPct val="115000"/>
                        </a:lnSpc>
                        <a:spcBef>
                          <a:spcPts val="0"/>
                        </a:spcBef>
                        <a:spcAft>
                          <a:spcPts val="0"/>
                        </a:spcAft>
                      </a:pPr>
                      <a:r>
                        <a:rPr lang="en-US" sz="1600" dirty="0">
                          <a:solidFill>
                            <a:srgbClr val="000000"/>
                          </a:solidFill>
                          <a:latin typeface="Arial"/>
                          <a:ea typeface="Times New Roman"/>
                          <a:cs typeface="Times New Roman"/>
                        </a:rPr>
                        <a:t> </a:t>
                      </a:r>
                      <a:endParaRPr lang="en-US" sz="16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gridSpan="3">
                  <a:txBody>
                    <a:bodyPr/>
                    <a:lstStyle/>
                    <a:p>
                      <a:pPr marL="0" marR="0" algn="ctr">
                        <a:lnSpc>
                          <a:spcPct val="115000"/>
                        </a:lnSpc>
                        <a:spcBef>
                          <a:spcPts val="0"/>
                        </a:spcBef>
                        <a:spcAft>
                          <a:spcPts val="0"/>
                        </a:spcAft>
                      </a:pPr>
                      <a:r>
                        <a:rPr lang="en-US" sz="1600" b="1">
                          <a:solidFill>
                            <a:srgbClr val="000000"/>
                          </a:solidFill>
                          <a:latin typeface="Arial"/>
                          <a:ea typeface="Times New Roman"/>
                          <a:cs typeface="Times New Roman"/>
                        </a:rPr>
                        <a:t>Site selection criterion</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784451">
                <a:tc gridSpan="2" vMerge="1">
                  <a:txBody>
                    <a:bodyPr/>
                    <a:lstStyle/>
                    <a:p>
                      <a:endParaRPr lang="en-US"/>
                    </a:p>
                  </a:txBody>
                  <a:tcPr/>
                </a:tc>
                <a:tc hMerge="1" vMerge="1">
                  <a:txBody>
                    <a:bodyPr/>
                    <a:lstStyle/>
                    <a:p>
                      <a:endParaRPr lang="en-US"/>
                    </a:p>
                  </a:txBody>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Convenient place for pilgrims</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Silent place for prayer and spiritual services</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Other</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592">
                <a:tc rowSpan="6">
                  <a:txBody>
                    <a:bodyPr/>
                    <a:lstStyle/>
                    <a:p>
                      <a:pPr marL="71755" marR="71755" algn="ctr">
                        <a:lnSpc>
                          <a:spcPct val="115000"/>
                        </a:lnSpc>
                        <a:spcBef>
                          <a:spcPts val="0"/>
                        </a:spcBef>
                        <a:spcAft>
                          <a:spcPts val="0"/>
                        </a:spcAft>
                      </a:pPr>
                      <a:r>
                        <a:rPr lang="en-US" sz="1600" dirty="0">
                          <a:solidFill>
                            <a:srgbClr val="000000"/>
                          </a:solidFill>
                          <a:latin typeface="Arial"/>
                          <a:ea typeface="Times New Roman"/>
                          <a:cs typeface="Times New Roman"/>
                        </a:rPr>
                        <a:t>Professional contribution</a:t>
                      </a:r>
                      <a:endParaRPr lang="en-US" sz="1600" dirty="0">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nSpc>
                          <a:spcPct val="115000"/>
                        </a:lnSpc>
                        <a:spcBef>
                          <a:spcPts val="0"/>
                        </a:spcBef>
                        <a:spcAft>
                          <a:spcPts val="0"/>
                        </a:spcAft>
                      </a:pPr>
                      <a:r>
                        <a:rPr lang="en-US" sz="1600">
                          <a:solidFill>
                            <a:srgbClr val="000000"/>
                          </a:solidFill>
                          <a:latin typeface="Arial"/>
                          <a:ea typeface="Times New Roman"/>
                          <a:cs typeface="Times New Roman"/>
                        </a:rPr>
                        <a:t>Architects and Engineers</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1</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16</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1</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592">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5.6%</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88.9%</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5.6%</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592">
                <a:tc vMerge="1">
                  <a:txBody>
                    <a:bodyPr/>
                    <a:lstStyle/>
                    <a:p>
                      <a:endParaRPr lang="en-US"/>
                    </a:p>
                  </a:txBody>
                  <a:tcPr/>
                </a:tc>
                <a:tc rowSpan="2">
                  <a:txBody>
                    <a:bodyPr/>
                    <a:lstStyle/>
                    <a:p>
                      <a:pPr marL="0" marR="0">
                        <a:lnSpc>
                          <a:spcPct val="115000"/>
                        </a:lnSpc>
                        <a:spcBef>
                          <a:spcPts val="0"/>
                        </a:spcBef>
                        <a:spcAft>
                          <a:spcPts val="0"/>
                        </a:spcAft>
                      </a:pPr>
                      <a:r>
                        <a:rPr lang="en-US" sz="1600">
                          <a:solidFill>
                            <a:srgbClr val="000000"/>
                          </a:solidFill>
                          <a:latin typeface="Arial"/>
                          <a:ea typeface="Times New Roman"/>
                          <a:cs typeface="Times New Roman"/>
                        </a:rPr>
                        <a:t>Cleargy Men of EOTC</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9</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19</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Arial"/>
                          <a:ea typeface="Times New Roman"/>
                          <a:cs typeface="Times New Roman"/>
                        </a:rPr>
                        <a:t>0</a:t>
                      </a:r>
                      <a:endParaRPr lang="en-US" sz="16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592">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32.1%</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67.9%</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0.0%</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592">
                <a:tc vMerge="1">
                  <a:txBody>
                    <a:bodyPr/>
                    <a:lstStyle/>
                    <a:p>
                      <a:endParaRPr lang="en-US"/>
                    </a:p>
                  </a:txBody>
                  <a:tcPr/>
                </a:tc>
                <a:tc rowSpan="2">
                  <a:txBody>
                    <a:bodyPr/>
                    <a:lstStyle/>
                    <a:p>
                      <a:pPr marL="0" marR="0">
                        <a:lnSpc>
                          <a:spcPct val="115000"/>
                        </a:lnSpc>
                        <a:spcBef>
                          <a:spcPts val="0"/>
                        </a:spcBef>
                        <a:spcAft>
                          <a:spcPts val="0"/>
                        </a:spcAft>
                      </a:pPr>
                      <a:r>
                        <a:rPr lang="en-US" sz="1600">
                          <a:solidFill>
                            <a:srgbClr val="000000"/>
                          </a:solidFill>
                          <a:latin typeface="Arial"/>
                          <a:ea typeface="Times New Roman"/>
                          <a:cs typeface="Times New Roman"/>
                        </a:rPr>
                        <a:t>Followers of EOTC</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3</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8</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1</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592">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25.0%</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66.7%</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8.3%</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592">
                <a:tc rowSpan="2" gridSpan="2">
                  <a:txBody>
                    <a:bodyPr/>
                    <a:lstStyle/>
                    <a:p>
                      <a:pPr marL="0" marR="0">
                        <a:lnSpc>
                          <a:spcPct val="115000"/>
                        </a:lnSpc>
                        <a:spcBef>
                          <a:spcPts val="0"/>
                        </a:spcBef>
                        <a:spcAft>
                          <a:spcPts val="0"/>
                        </a:spcAft>
                      </a:pPr>
                      <a:r>
                        <a:rPr lang="en-US" sz="1600" dirty="0">
                          <a:solidFill>
                            <a:srgbClr val="000000"/>
                          </a:solidFill>
                          <a:latin typeface="Arial"/>
                          <a:ea typeface="Times New Roman"/>
                          <a:cs typeface="Times New Roman"/>
                        </a:rPr>
                        <a:t>Total</a:t>
                      </a:r>
                      <a:endParaRPr lang="en-US" sz="16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13</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43</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2</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12">
                <a:tc gridSpan="2" vMerge="1">
                  <a:txBody>
                    <a:bodyPr/>
                    <a:lstStyle/>
                    <a:p>
                      <a:endParaRPr lang="en-US"/>
                    </a:p>
                  </a:txBody>
                  <a:tcPr/>
                </a:tc>
                <a:tc hMerge="1" vMerge="1">
                  <a:txBody>
                    <a:bodyPr/>
                    <a:lstStyle/>
                    <a:p>
                      <a:endParaRPr lang="en-US"/>
                    </a:p>
                  </a:txBody>
                  <a:tcPr/>
                </a:tc>
                <a:tc>
                  <a:txBody>
                    <a:bodyPr/>
                    <a:lstStyle/>
                    <a:p>
                      <a:pPr marL="0" marR="0" algn="ctr">
                        <a:lnSpc>
                          <a:spcPct val="115000"/>
                        </a:lnSpc>
                        <a:spcBef>
                          <a:spcPts val="0"/>
                        </a:spcBef>
                        <a:spcAft>
                          <a:spcPts val="0"/>
                        </a:spcAft>
                      </a:pPr>
                      <a:r>
                        <a:rPr lang="en-US" sz="1600" dirty="0">
                          <a:solidFill>
                            <a:srgbClr val="000000"/>
                          </a:solidFill>
                          <a:latin typeface="Arial"/>
                          <a:ea typeface="Times New Roman"/>
                          <a:cs typeface="Times New Roman"/>
                        </a:rPr>
                        <a:t>22.4%</a:t>
                      </a:r>
                      <a:endParaRPr lang="en-US" sz="16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74.1%</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Arial"/>
                          <a:ea typeface="Times New Roman"/>
                          <a:cs typeface="Times New Roman"/>
                        </a:rPr>
                        <a:t>3.4%</a:t>
                      </a:r>
                      <a:endParaRPr lang="en-US" sz="16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itle 1"/>
          <p:cNvSpPr txBox="1">
            <a:spLocks/>
          </p:cNvSpPr>
          <p:nvPr/>
        </p:nvSpPr>
        <p:spPr>
          <a:xfrm>
            <a:off x="4724400" y="304800"/>
            <a:ext cx="4038600" cy="533400"/>
          </a:xfrm>
          <a:prstGeom prst="rect">
            <a:avLst/>
          </a:prstGeom>
        </p:spPr>
        <p:txBody>
          <a:bodyPr>
            <a:noAutofit/>
          </a:bodyPr>
          <a:lstStyle/>
          <a:p>
            <a:pPr algn="r">
              <a:buNone/>
            </a:pPr>
            <a:r>
              <a:rPr lang="en-US" b="1" i="1" dirty="0" smtClean="0">
                <a:solidFill>
                  <a:schemeClr val="accent5">
                    <a:lumMod val="75000"/>
                  </a:schemeClr>
                </a:solidFill>
              </a:rPr>
              <a:t>Findings and discussion contd…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81000" y="838200"/>
            <a:ext cx="8229600" cy="600164"/>
          </a:xfrm>
          <a:prstGeom prst="rect">
            <a:avLst/>
          </a:prstGeom>
        </p:spPr>
        <p:txBody>
          <a:bodyPr wrap="square">
            <a:spAutoFit/>
          </a:bodyPr>
          <a:lstStyle/>
          <a:p>
            <a:pPr marL="4763" algn="ctr">
              <a:lnSpc>
                <a:spcPct val="150000"/>
              </a:lnSpc>
            </a:pPr>
            <a:r>
              <a:rPr lang="en-US" sz="2200" dirty="0" smtClean="0">
                <a:latin typeface="Arial" pitchFamily="34" charset="0"/>
                <a:cs typeface="Arial" pitchFamily="34" charset="0"/>
              </a:rPr>
              <a:t>Respondents reflection on the look of new conservation design</a:t>
            </a:r>
            <a:endParaRPr lang="en-US" sz="2000" dirty="0"/>
          </a:p>
        </p:txBody>
      </p:sp>
      <p:graphicFrame>
        <p:nvGraphicFramePr>
          <p:cNvPr id="6" name="Chart 5"/>
          <p:cNvGraphicFramePr/>
          <p:nvPr/>
        </p:nvGraphicFramePr>
        <p:xfrm>
          <a:off x="533400" y="1524000"/>
          <a:ext cx="8458200" cy="4663440"/>
        </p:xfrm>
        <a:graphic>
          <a:graphicData uri="http://schemas.openxmlformats.org/drawingml/2006/chart">
            <c:chart xmlns:c="http://schemas.openxmlformats.org/drawingml/2006/chart" xmlns:r="http://schemas.openxmlformats.org/officeDocument/2006/relationships" r:id="rId2"/>
          </a:graphicData>
        </a:graphic>
      </p:graphicFrame>
      <p:sp>
        <p:nvSpPr>
          <p:cNvPr id="8" name="Title 1"/>
          <p:cNvSpPr txBox="1">
            <a:spLocks/>
          </p:cNvSpPr>
          <p:nvPr/>
        </p:nvSpPr>
        <p:spPr>
          <a:xfrm>
            <a:off x="4724400" y="304800"/>
            <a:ext cx="4038600" cy="533400"/>
          </a:xfrm>
          <a:prstGeom prst="rect">
            <a:avLst/>
          </a:prstGeom>
        </p:spPr>
        <p:txBody>
          <a:bodyPr>
            <a:noAutofit/>
          </a:bodyPr>
          <a:lstStyle/>
          <a:p>
            <a:pPr algn="r">
              <a:buNone/>
            </a:pPr>
            <a:r>
              <a:rPr lang="en-US" b="1" i="1" dirty="0" smtClean="0">
                <a:solidFill>
                  <a:schemeClr val="accent5">
                    <a:lumMod val="75000"/>
                  </a:schemeClr>
                </a:solidFill>
              </a:rPr>
              <a:t>Findings and discussion contd… …</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52400" y="762000"/>
            <a:ext cx="8763000" cy="1015663"/>
          </a:xfrm>
          <a:prstGeom prst="rect">
            <a:avLst/>
          </a:prstGeom>
        </p:spPr>
        <p:txBody>
          <a:bodyPr wrap="square">
            <a:spAutoFit/>
          </a:bodyPr>
          <a:lstStyle/>
          <a:p>
            <a:pPr marL="4763" algn="ctr">
              <a:lnSpc>
                <a:spcPct val="150000"/>
              </a:lnSpc>
            </a:pPr>
            <a:r>
              <a:rPr lang="en-US" sz="2000" dirty="0" smtClean="0">
                <a:latin typeface="Arial" pitchFamily="34" charset="0"/>
                <a:cs typeface="Arial" pitchFamily="34" charset="0"/>
              </a:rPr>
              <a:t>Respondents reflection on </a:t>
            </a:r>
          </a:p>
          <a:p>
            <a:pPr marL="4763" algn="ctr">
              <a:lnSpc>
                <a:spcPct val="150000"/>
              </a:lnSpc>
            </a:pPr>
            <a:r>
              <a:rPr lang="en-US" sz="2000" dirty="0" smtClean="0">
                <a:latin typeface="Arial" pitchFamily="34" charset="0"/>
                <a:cs typeface="Arial" pitchFamily="34" charset="0"/>
              </a:rPr>
              <a:t>the use of construction material for conservation</a:t>
            </a:r>
            <a:endParaRPr lang="en-US" sz="2000" dirty="0"/>
          </a:p>
        </p:txBody>
      </p:sp>
      <p:graphicFrame>
        <p:nvGraphicFramePr>
          <p:cNvPr id="8" name="Table 7"/>
          <p:cNvGraphicFramePr>
            <a:graphicFrameLocks noGrp="1"/>
          </p:cNvGraphicFramePr>
          <p:nvPr/>
        </p:nvGraphicFramePr>
        <p:xfrm>
          <a:off x="609600" y="1981200"/>
          <a:ext cx="7772398" cy="4279476"/>
        </p:xfrm>
        <a:graphic>
          <a:graphicData uri="http://schemas.openxmlformats.org/drawingml/2006/table">
            <a:tbl>
              <a:tblPr/>
              <a:tblGrid>
                <a:gridCol w="761998"/>
                <a:gridCol w="1600200"/>
                <a:gridCol w="1905000"/>
                <a:gridCol w="2362200"/>
                <a:gridCol w="1143000"/>
              </a:tblGrid>
              <a:tr h="421000">
                <a:tc rowSpan="2" gridSpan="2">
                  <a:txBody>
                    <a:bodyPr/>
                    <a:lstStyle/>
                    <a:p>
                      <a:endParaRPr lang="en-US" sz="1400" dirty="0">
                        <a:latin typeface="Calibri"/>
                        <a:cs typeface="Times New Roman"/>
                      </a:endParaRPr>
                    </a:p>
                  </a:txBody>
                  <a:tcPr marL="57125" marR="57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gridSpan="3">
                  <a:txBody>
                    <a:bodyPr/>
                    <a:lstStyle/>
                    <a:p>
                      <a:pPr marL="254000" marR="0" algn="ctr">
                        <a:lnSpc>
                          <a:spcPct val="150000"/>
                        </a:lnSpc>
                        <a:spcBef>
                          <a:spcPts val="0"/>
                        </a:spcBef>
                        <a:spcAft>
                          <a:spcPts val="1000"/>
                        </a:spcAft>
                      </a:pPr>
                      <a:r>
                        <a:rPr lang="en-US" sz="1400" b="1" i="1">
                          <a:latin typeface="Arial"/>
                          <a:ea typeface="Calibri"/>
                          <a:cs typeface="Times New Roman"/>
                        </a:rPr>
                        <a:t>What construction material to use for conservation project</a:t>
                      </a:r>
                      <a:endParaRPr lang="en-US" sz="1400">
                        <a:latin typeface="Calibri"/>
                        <a:ea typeface="Calibri"/>
                        <a:cs typeface="Times New Roman"/>
                      </a:endParaRPr>
                    </a:p>
                  </a:txBody>
                  <a:tcPr marL="57125" marR="57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298156">
                <a:tc gridSpan="2" vMerge="1">
                  <a:txBody>
                    <a:bodyPr/>
                    <a:lstStyle/>
                    <a:p>
                      <a:endParaRPr lang="en-US"/>
                    </a:p>
                  </a:txBody>
                  <a:tcPr/>
                </a:tc>
                <a:tc hMerge="1" vMerge="1">
                  <a:txBody>
                    <a:bodyPr/>
                    <a:lstStyle/>
                    <a:p>
                      <a:endParaRPr lang="en-US"/>
                    </a:p>
                  </a:txBody>
                  <a:tcPr/>
                </a:tc>
                <a:tc>
                  <a:txBody>
                    <a:bodyPr/>
                    <a:lstStyle/>
                    <a:p>
                      <a:pPr marL="254000" marR="0" algn="ctr">
                        <a:lnSpc>
                          <a:spcPct val="150000"/>
                        </a:lnSpc>
                        <a:spcBef>
                          <a:spcPts val="0"/>
                        </a:spcBef>
                        <a:spcAft>
                          <a:spcPts val="0"/>
                        </a:spcAft>
                      </a:pPr>
                      <a:r>
                        <a:rPr lang="en-US" sz="1400" i="1" dirty="0">
                          <a:latin typeface="Arial"/>
                          <a:ea typeface="Calibri"/>
                          <a:cs typeface="Times New Roman"/>
                        </a:rPr>
                        <a:t>Exactly the same as the previous construction material</a:t>
                      </a:r>
                      <a:endParaRPr lang="en-US" sz="1400" dirty="0">
                        <a:latin typeface="Calibri"/>
                        <a:ea typeface="Calibri"/>
                        <a:cs typeface="Times New Roman"/>
                      </a:endParaRPr>
                    </a:p>
                  </a:txBody>
                  <a:tcPr marL="57125" marR="57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54000" marR="0" algn="ctr">
                        <a:lnSpc>
                          <a:spcPct val="150000"/>
                        </a:lnSpc>
                        <a:spcBef>
                          <a:spcPts val="0"/>
                        </a:spcBef>
                        <a:spcAft>
                          <a:spcPts val="0"/>
                        </a:spcAft>
                      </a:pPr>
                      <a:r>
                        <a:rPr lang="en-US" sz="1400" i="1" dirty="0">
                          <a:latin typeface="Arial"/>
                          <a:ea typeface="Calibri"/>
                          <a:cs typeface="Times New Roman"/>
                        </a:rPr>
                        <a:t>Better and modern construction material different from the previous one</a:t>
                      </a:r>
                      <a:endParaRPr lang="en-US" sz="1400" dirty="0">
                        <a:latin typeface="Calibri"/>
                        <a:ea typeface="Calibri"/>
                        <a:cs typeface="Times New Roman"/>
                      </a:endParaRPr>
                    </a:p>
                  </a:txBody>
                  <a:tcPr marL="57125" marR="57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54000" marR="0" algn="ctr">
                        <a:lnSpc>
                          <a:spcPct val="150000"/>
                        </a:lnSpc>
                        <a:spcBef>
                          <a:spcPts val="0"/>
                        </a:spcBef>
                        <a:spcAft>
                          <a:spcPts val="1000"/>
                        </a:spcAft>
                      </a:pPr>
                      <a:r>
                        <a:rPr lang="en-US" sz="1400" i="1" dirty="0">
                          <a:latin typeface="Arial"/>
                          <a:ea typeface="Calibri"/>
                          <a:cs typeface="Times New Roman"/>
                        </a:rPr>
                        <a:t>Other</a:t>
                      </a:r>
                      <a:endParaRPr lang="en-US" sz="1400" dirty="0">
                        <a:latin typeface="Calibri"/>
                        <a:ea typeface="Calibri"/>
                        <a:cs typeface="Times New Roman"/>
                      </a:endParaRPr>
                    </a:p>
                  </a:txBody>
                  <a:tcPr marL="57125" marR="57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9079">
                <a:tc rowSpan="3">
                  <a:txBody>
                    <a:bodyPr/>
                    <a:lstStyle/>
                    <a:p>
                      <a:pPr marL="254000" marR="0">
                        <a:lnSpc>
                          <a:spcPct val="150000"/>
                        </a:lnSpc>
                        <a:spcBef>
                          <a:spcPts val="0"/>
                        </a:spcBef>
                        <a:spcAft>
                          <a:spcPts val="0"/>
                        </a:spcAft>
                      </a:pPr>
                      <a:r>
                        <a:rPr lang="en-US" sz="1600" i="1" dirty="0">
                          <a:latin typeface="Arial"/>
                          <a:ea typeface="Calibri"/>
                          <a:cs typeface="Times New Roman"/>
                        </a:rPr>
                        <a:t>Professional contribution</a:t>
                      </a:r>
                      <a:endParaRPr lang="en-US" sz="1600" dirty="0">
                        <a:latin typeface="Calibri"/>
                        <a:ea typeface="Calibri"/>
                        <a:cs typeface="Times New Roman"/>
                      </a:endParaRPr>
                    </a:p>
                  </a:txBody>
                  <a:tcPr marL="57125" marR="57125"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54000" marR="0">
                        <a:lnSpc>
                          <a:spcPct val="150000"/>
                        </a:lnSpc>
                        <a:spcBef>
                          <a:spcPts val="0"/>
                        </a:spcBef>
                        <a:spcAft>
                          <a:spcPts val="0"/>
                        </a:spcAft>
                      </a:pPr>
                      <a:r>
                        <a:rPr lang="en-US" sz="1600" i="1" dirty="0">
                          <a:latin typeface="Arial"/>
                          <a:ea typeface="Calibri"/>
                          <a:cs typeface="Times New Roman"/>
                        </a:rPr>
                        <a:t>Architects and Engineers</a:t>
                      </a:r>
                      <a:endParaRPr lang="en-US" sz="1600" dirty="0">
                        <a:latin typeface="Calibri"/>
                        <a:ea typeface="Calibri"/>
                        <a:cs typeface="Times New Roman"/>
                      </a:endParaRPr>
                    </a:p>
                  </a:txBody>
                  <a:tcPr marL="57125" marR="57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54000" marR="0">
                        <a:lnSpc>
                          <a:spcPct val="150000"/>
                        </a:lnSpc>
                        <a:spcBef>
                          <a:spcPts val="0"/>
                        </a:spcBef>
                        <a:spcAft>
                          <a:spcPts val="0"/>
                        </a:spcAft>
                      </a:pPr>
                      <a:r>
                        <a:rPr lang="en-US" sz="1600" i="1" dirty="0">
                          <a:latin typeface="Arial"/>
                          <a:ea typeface="Calibri"/>
                          <a:cs typeface="Times New Roman"/>
                        </a:rPr>
                        <a:t>33.30%</a:t>
                      </a:r>
                      <a:endParaRPr lang="en-US" sz="1600" dirty="0">
                        <a:latin typeface="Calibri"/>
                        <a:ea typeface="Calibri"/>
                        <a:cs typeface="Times New Roman"/>
                      </a:endParaRPr>
                    </a:p>
                  </a:txBody>
                  <a:tcPr marL="57125" marR="57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54000" marR="0">
                        <a:lnSpc>
                          <a:spcPct val="150000"/>
                        </a:lnSpc>
                        <a:spcBef>
                          <a:spcPts val="0"/>
                        </a:spcBef>
                        <a:spcAft>
                          <a:spcPts val="0"/>
                        </a:spcAft>
                      </a:pPr>
                      <a:r>
                        <a:rPr lang="en-US" sz="1600" i="1">
                          <a:latin typeface="Arial"/>
                          <a:ea typeface="Calibri"/>
                          <a:cs typeface="Times New Roman"/>
                        </a:rPr>
                        <a:t>61.10%</a:t>
                      </a:r>
                      <a:endParaRPr lang="en-US" sz="1600">
                        <a:latin typeface="Calibri"/>
                        <a:ea typeface="Calibri"/>
                        <a:cs typeface="Times New Roman"/>
                      </a:endParaRPr>
                    </a:p>
                  </a:txBody>
                  <a:tcPr marL="57125" marR="57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54000" marR="0">
                        <a:lnSpc>
                          <a:spcPct val="150000"/>
                        </a:lnSpc>
                        <a:spcBef>
                          <a:spcPts val="0"/>
                        </a:spcBef>
                        <a:spcAft>
                          <a:spcPts val="1000"/>
                        </a:spcAft>
                      </a:pPr>
                      <a:r>
                        <a:rPr lang="en-US" sz="1600" i="1">
                          <a:latin typeface="Arial"/>
                          <a:ea typeface="Calibri"/>
                          <a:cs typeface="Times New Roman"/>
                        </a:rPr>
                        <a:t>5.60%</a:t>
                      </a:r>
                      <a:endParaRPr lang="en-US" sz="1600">
                        <a:latin typeface="Calibri"/>
                        <a:ea typeface="Calibri"/>
                        <a:cs typeface="Times New Roman"/>
                      </a:endParaRPr>
                    </a:p>
                  </a:txBody>
                  <a:tcPr marL="57125" marR="57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9079">
                <a:tc vMerge="1">
                  <a:txBody>
                    <a:bodyPr/>
                    <a:lstStyle/>
                    <a:p>
                      <a:endParaRPr lang="en-US"/>
                    </a:p>
                  </a:txBody>
                  <a:tcPr/>
                </a:tc>
                <a:tc>
                  <a:txBody>
                    <a:bodyPr/>
                    <a:lstStyle/>
                    <a:p>
                      <a:pPr marL="254000" marR="0">
                        <a:lnSpc>
                          <a:spcPct val="150000"/>
                        </a:lnSpc>
                        <a:spcBef>
                          <a:spcPts val="0"/>
                        </a:spcBef>
                        <a:spcAft>
                          <a:spcPts val="0"/>
                        </a:spcAft>
                      </a:pPr>
                      <a:r>
                        <a:rPr lang="en-US" sz="1600" i="1" dirty="0">
                          <a:latin typeface="Arial"/>
                          <a:ea typeface="Calibri"/>
                          <a:cs typeface="Times New Roman"/>
                        </a:rPr>
                        <a:t>Clergy Men of EOTC</a:t>
                      </a:r>
                      <a:endParaRPr lang="en-US" sz="1600" dirty="0">
                        <a:latin typeface="Calibri"/>
                        <a:ea typeface="Calibri"/>
                        <a:cs typeface="Times New Roman"/>
                      </a:endParaRPr>
                    </a:p>
                  </a:txBody>
                  <a:tcPr marL="57125" marR="57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54000" marR="0">
                        <a:lnSpc>
                          <a:spcPct val="150000"/>
                        </a:lnSpc>
                        <a:spcBef>
                          <a:spcPts val="0"/>
                        </a:spcBef>
                        <a:spcAft>
                          <a:spcPts val="0"/>
                        </a:spcAft>
                      </a:pPr>
                      <a:r>
                        <a:rPr lang="en-US" sz="1600" i="1" dirty="0">
                          <a:latin typeface="Arial"/>
                          <a:ea typeface="Calibri"/>
                          <a:cs typeface="Times New Roman"/>
                        </a:rPr>
                        <a:t>39.30%</a:t>
                      </a:r>
                      <a:endParaRPr lang="en-US" sz="1600" dirty="0">
                        <a:latin typeface="Calibri"/>
                        <a:ea typeface="Calibri"/>
                        <a:cs typeface="Times New Roman"/>
                      </a:endParaRPr>
                    </a:p>
                  </a:txBody>
                  <a:tcPr marL="57125" marR="57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54000" marR="0">
                        <a:lnSpc>
                          <a:spcPct val="150000"/>
                        </a:lnSpc>
                        <a:spcBef>
                          <a:spcPts val="0"/>
                        </a:spcBef>
                        <a:spcAft>
                          <a:spcPts val="0"/>
                        </a:spcAft>
                      </a:pPr>
                      <a:r>
                        <a:rPr lang="en-US" sz="1600" i="1" dirty="0">
                          <a:latin typeface="Arial"/>
                          <a:ea typeface="Calibri"/>
                          <a:cs typeface="Times New Roman"/>
                        </a:rPr>
                        <a:t>50.00%</a:t>
                      </a:r>
                      <a:endParaRPr lang="en-US" sz="1600" dirty="0">
                        <a:latin typeface="Calibri"/>
                        <a:ea typeface="Calibri"/>
                        <a:cs typeface="Times New Roman"/>
                      </a:endParaRPr>
                    </a:p>
                  </a:txBody>
                  <a:tcPr marL="57125" marR="57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54000" marR="0">
                        <a:lnSpc>
                          <a:spcPct val="150000"/>
                        </a:lnSpc>
                        <a:spcBef>
                          <a:spcPts val="0"/>
                        </a:spcBef>
                        <a:spcAft>
                          <a:spcPts val="1000"/>
                        </a:spcAft>
                      </a:pPr>
                      <a:r>
                        <a:rPr lang="en-US" sz="1600" i="1">
                          <a:latin typeface="Arial"/>
                          <a:ea typeface="Calibri"/>
                          <a:cs typeface="Times New Roman"/>
                        </a:rPr>
                        <a:t>10.70%</a:t>
                      </a:r>
                      <a:endParaRPr lang="en-US" sz="1600">
                        <a:latin typeface="Calibri"/>
                        <a:ea typeface="Calibri"/>
                        <a:cs typeface="Times New Roman"/>
                      </a:endParaRPr>
                    </a:p>
                  </a:txBody>
                  <a:tcPr marL="57125" marR="57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9079">
                <a:tc vMerge="1">
                  <a:txBody>
                    <a:bodyPr/>
                    <a:lstStyle/>
                    <a:p>
                      <a:endParaRPr lang="en-US"/>
                    </a:p>
                  </a:txBody>
                  <a:tcPr/>
                </a:tc>
                <a:tc>
                  <a:txBody>
                    <a:bodyPr/>
                    <a:lstStyle/>
                    <a:p>
                      <a:pPr marL="254000" marR="0">
                        <a:lnSpc>
                          <a:spcPct val="150000"/>
                        </a:lnSpc>
                        <a:spcBef>
                          <a:spcPts val="0"/>
                        </a:spcBef>
                        <a:spcAft>
                          <a:spcPts val="0"/>
                        </a:spcAft>
                      </a:pPr>
                      <a:r>
                        <a:rPr lang="en-US" sz="1600" i="1">
                          <a:latin typeface="Arial"/>
                          <a:ea typeface="Calibri"/>
                          <a:cs typeface="Times New Roman"/>
                        </a:rPr>
                        <a:t>Followers of EOTC</a:t>
                      </a:r>
                      <a:endParaRPr lang="en-US" sz="1600">
                        <a:latin typeface="Calibri"/>
                        <a:ea typeface="Calibri"/>
                        <a:cs typeface="Times New Roman"/>
                      </a:endParaRPr>
                    </a:p>
                  </a:txBody>
                  <a:tcPr marL="57125" marR="57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54000" marR="0">
                        <a:lnSpc>
                          <a:spcPct val="150000"/>
                        </a:lnSpc>
                        <a:spcBef>
                          <a:spcPts val="0"/>
                        </a:spcBef>
                        <a:spcAft>
                          <a:spcPts val="0"/>
                        </a:spcAft>
                      </a:pPr>
                      <a:r>
                        <a:rPr lang="en-US" sz="1600" i="1">
                          <a:latin typeface="Arial"/>
                          <a:ea typeface="Calibri"/>
                          <a:cs typeface="Times New Roman"/>
                        </a:rPr>
                        <a:t>16.70%</a:t>
                      </a:r>
                      <a:endParaRPr lang="en-US" sz="1600">
                        <a:latin typeface="Calibri"/>
                        <a:ea typeface="Calibri"/>
                        <a:cs typeface="Times New Roman"/>
                      </a:endParaRPr>
                    </a:p>
                  </a:txBody>
                  <a:tcPr marL="57125" marR="57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54000" marR="0">
                        <a:lnSpc>
                          <a:spcPct val="150000"/>
                        </a:lnSpc>
                        <a:spcBef>
                          <a:spcPts val="0"/>
                        </a:spcBef>
                        <a:spcAft>
                          <a:spcPts val="0"/>
                        </a:spcAft>
                      </a:pPr>
                      <a:r>
                        <a:rPr lang="en-US" sz="1600" i="1" dirty="0">
                          <a:latin typeface="Arial"/>
                          <a:ea typeface="Calibri"/>
                          <a:cs typeface="Times New Roman"/>
                        </a:rPr>
                        <a:t>50.00%</a:t>
                      </a:r>
                      <a:endParaRPr lang="en-US" sz="1600" dirty="0">
                        <a:latin typeface="Calibri"/>
                        <a:ea typeface="Calibri"/>
                        <a:cs typeface="Times New Roman"/>
                      </a:endParaRPr>
                    </a:p>
                  </a:txBody>
                  <a:tcPr marL="57125" marR="57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54000" marR="0">
                        <a:lnSpc>
                          <a:spcPct val="150000"/>
                        </a:lnSpc>
                        <a:spcBef>
                          <a:spcPts val="0"/>
                        </a:spcBef>
                        <a:spcAft>
                          <a:spcPts val="1000"/>
                        </a:spcAft>
                      </a:pPr>
                      <a:r>
                        <a:rPr lang="en-US" sz="1600" i="1" dirty="0">
                          <a:latin typeface="Arial"/>
                          <a:ea typeface="Calibri"/>
                          <a:cs typeface="Times New Roman"/>
                        </a:rPr>
                        <a:t>33.30%</a:t>
                      </a:r>
                      <a:endParaRPr lang="en-US" sz="1600" dirty="0">
                        <a:latin typeface="Calibri"/>
                        <a:ea typeface="Calibri"/>
                        <a:cs typeface="Times New Roman"/>
                      </a:endParaRPr>
                    </a:p>
                  </a:txBody>
                  <a:tcPr marL="57125" marR="571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itle 1"/>
          <p:cNvSpPr txBox="1">
            <a:spLocks/>
          </p:cNvSpPr>
          <p:nvPr/>
        </p:nvSpPr>
        <p:spPr>
          <a:xfrm>
            <a:off x="4724400" y="304800"/>
            <a:ext cx="4038600" cy="533400"/>
          </a:xfrm>
          <a:prstGeom prst="rect">
            <a:avLst/>
          </a:prstGeom>
        </p:spPr>
        <p:txBody>
          <a:bodyPr>
            <a:noAutofit/>
          </a:bodyPr>
          <a:lstStyle/>
          <a:p>
            <a:pPr algn="r">
              <a:buNone/>
            </a:pPr>
            <a:r>
              <a:rPr lang="en-US" b="1" i="1" dirty="0" smtClean="0">
                <a:solidFill>
                  <a:schemeClr val="accent5">
                    <a:lumMod val="75000"/>
                  </a:schemeClr>
                </a:solidFill>
              </a:rPr>
              <a:t>Findings and discussion contd…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52400" y="762000"/>
            <a:ext cx="8763000" cy="1015663"/>
          </a:xfrm>
          <a:prstGeom prst="rect">
            <a:avLst/>
          </a:prstGeom>
        </p:spPr>
        <p:txBody>
          <a:bodyPr wrap="square">
            <a:spAutoFit/>
          </a:bodyPr>
          <a:lstStyle/>
          <a:p>
            <a:pPr marL="4763" algn="ctr">
              <a:lnSpc>
                <a:spcPct val="150000"/>
              </a:lnSpc>
            </a:pPr>
            <a:r>
              <a:rPr lang="en-US" sz="2000" dirty="0" smtClean="0">
                <a:latin typeface="Arial" pitchFamily="34" charset="0"/>
                <a:cs typeface="Arial" pitchFamily="34" charset="0"/>
              </a:rPr>
              <a:t>Respondents answer for </a:t>
            </a:r>
          </a:p>
          <a:p>
            <a:pPr marL="4763" algn="ctr">
              <a:lnSpc>
                <a:spcPct val="150000"/>
              </a:lnSpc>
            </a:pPr>
            <a:r>
              <a:rPr lang="en-US" sz="2000" dirty="0" smtClean="0">
                <a:latin typeface="Arial" pitchFamily="34" charset="0"/>
                <a:cs typeface="Arial" pitchFamily="34" charset="0"/>
              </a:rPr>
              <a:t>Reconstruction site (Position in reference to the original site)</a:t>
            </a:r>
            <a:endParaRPr lang="en-US" sz="2000" dirty="0"/>
          </a:p>
        </p:txBody>
      </p:sp>
      <p:graphicFrame>
        <p:nvGraphicFramePr>
          <p:cNvPr id="6" name="Table 5"/>
          <p:cNvGraphicFramePr>
            <a:graphicFrameLocks noGrp="1"/>
          </p:cNvGraphicFramePr>
          <p:nvPr/>
        </p:nvGraphicFramePr>
        <p:xfrm>
          <a:off x="457200" y="2514600"/>
          <a:ext cx="8382002" cy="3033141"/>
        </p:xfrm>
        <a:graphic>
          <a:graphicData uri="http://schemas.openxmlformats.org/drawingml/2006/table">
            <a:tbl>
              <a:tblPr/>
              <a:tblGrid>
                <a:gridCol w="685800"/>
                <a:gridCol w="2438400"/>
                <a:gridCol w="1524000"/>
                <a:gridCol w="1828800"/>
                <a:gridCol w="1905002"/>
              </a:tblGrid>
              <a:tr h="454352">
                <a:tc rowSpan="2" gridSpan="2">
                  <a:txBody>
                    <a:bodyPr/>
                    <a:lstStyle/>
                    <a:p>
                      <a:pPr marL="0" marR="0">
                        <a:lnSpc>
                          <a:spcPct val="115000"/>
                        </a:lnSpc>
                        <a:spcBef>
                          <a:spcPts val="0"/>
                        </a:spcBef>
                        <a:spcAft>
                          <a:spcPts val="0"/>
                        </a:spcAft>
                      </a:pPr>
                      <a:r>
                        <a:rPr lang="en-US" sz="1600">
                          <a:solidFill>
                            <a:srgbClr val="000000"/>
                          </a:solidFill>
                          <a:latin typeface="Arial"/>
                          <a:ea typeface="Times New Roman"/>
                          <a:cs typeface="Times New Roman"/>
                        </a:rPr>
                        <a:t> </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gridSpan="3">
                  <a:txBody>
                    <a:bodyPr/>
                    <a:lstStyle/>
                    <a:p>
                      <a:pPr marL="0" marR="0" algn="ctr">
                        <a:lnSpc>
                          <a:spcPct val="115000"/>
                        </a:lnSpc>
                        <a:spcBef>
                          <a:spcPts val="0"/>
                        </a:spcBef>
                        <a:spcAft>
                          <a:spcPts val="0"/>
                        </a:spcAft>
                      </a:pPr>
                      <a:r>
                        <a:rPr lang="en-US" sz="1600" b="1" dirty="0">
                          <a:solidFill>
                            <a:srgbClr val="000000"/>
                          </a:solidFill>
                          <a:latin typeface="Arial"/>
                          <a:ea typeface="Times New Roman"/>
                          <a:cs typeface="Times New Roman"/>
                        </a:rPr>
                        <a:t>In case of reconstruction relocation site</a:t>
                      </a:r>
                      <a:endParaRPr lang="en-US" sz="16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993448">
                <a:tc gridSpan="2" vMerge="1">
                  <a:txBody>
                    <a:bodyPr/>
                    <a:lstStyle/>
                    <a:p>
                      <a:endParaRPr lang="en-US"/>
                    </a:p>
                  </a:txBody>
                  <a:tcPr/>
                </a:tc>
                <a:tc hMerge="1" vMerge="1">
                  <a:txBody>
                    <a:bodyPr/>
                    <a:lstStyle/>
                    <a:p>
                      <a:endParaRPr lang="en-US"/>
                    </a:p>
                  </a:txBody>
                  <a:tcPr/>
                </a:tc>
                <a:tc>
                  <a:txBody>
                    <a:bodyPr/>
                    <a:lstStyle/>
                    <a:p>
                      <a:pPr marL="0" marR="0">
                        <a:lnSpc>
                          <a:spcPct val="115000"/>
                        </a:lnSpc>
                        <a:spcBef>
                          <a:spcPts val="0"/>
                        </a:spcBef>
                        <a:spcAft>
                          <a:spcPts val="0"/>
                        </a:spcAft>
                      </a:pPr>
                      <a:r>
                        <a:rPr lang="en-US" sz="1600">
                          <a:solidFill>
                            <a:srgbClr val="000000"/>
                          </a:solidFill>
                          <a:latin typeface="Arial"/>
                          <a:ea typeface="Times New Roman"/>
                          <a:cs typeface="Times New Roman"/>
                        </a:rPr>
                        <a:t>Exactly on the original site</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solidFill>
                            <a:srgbClr val="000000"/>
                          </a:solidFill>
                          <a:latin typeface="Arial"/>
                          <a:ea typeface="Times New Roman"/>
                          <a:cs typeface="Times New Roman"/>
                        </a:rPr>
                        <a:t>Nearby site from the original location</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solidFill>
                            <a:srgbClr val="000000"/>
                          </a:solidFill>
                          <a:latin typeface="Arial"/>
                          <a:ea typeface="Times New Roman"/>
                          <a:cs typeface="Times New Roman"/>
                        </a:rPr>
                        <a:t>It's okay to take it far if the site is more convenient</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6141">
                <a:tc rowSpan="3">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Professional contribution</a:t>
                      </a:r>
                      <a:endParaRPr lang="en-US" sz="1600">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solidFill>
                            <a:srgbClr val="000000"/>
                          </a:solidFill>
                          <a:latin typeface="Arial"/>
                          <a:ea typeface="Times New Roman"/>
                          <a:cs typeface="Times New Roman"/>
                        </a:rPr>
                        <a:t>Architects and Engineers</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33.30%</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50.00%</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16.70%</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6141">
                <a:tc vMerge="1">
                  <a:txBody>
                    <a:bodyPr/>
                    <a:lstStyle/>
                    <a:p>
                      <a:endParaRPr lang="en-US"/>
                    </a:p>
                  </a:txBody>
                  <a:tcPr/>
                </a:tc>
                <a:tc>
                  <a:txBody>
                    <a:bodyPr/>
                    <a:lstStyle/>
                    <a:p>
                      <a:pPr marL="0" marR="0">
                        <a:lnSpc>
                          <a:spcPct val="115000"/>
                        </a:lnSpc>
                        <a:spcBef>
                          <a:spcPts val="0"/>
                        </a:spcBef>
                        <a:spcAft>
                          <a:spcPts val="0"/>
                        </a:spcAft>
                      </a:pPr>
                      <a:r>
                        <a:rPr lang="en-US" sz="1600">
                          <a:solidFill>
                            <a:srgbClr val="000000"/>
                          </a:solidFill>
                          <a:latin typeface="Arial"/>
                          <a:ea typeface="Times New Roman"/>
                          <a:cs typeface="Times New Roman"/>
                        </a:rPr>
                        <a:t>Clergy Men of EOTC</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57.10%</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17.90%</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25.00%</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6918">
                <a:tc vMerge="1">
                  <a:txBody>
                    <a:bodyPr/>
                    <a:lstStyle/>
                    <a:p>
                      <a:endParaRPr lang="en-US"/>
                    </a:p>
                  </a:txBody>
                  <a:tcPr/>
                </a:tc>
                <a:tc>
                  <a:txBody>
                    <a:bodyPr/>
                    <a:lstStyle/>
                    <a:p>
                      <a:pPr marL="0" marR="0">
                        <a:lnSpc>
                          <a:spcPct val="115000"/>
                        </a:lnSpc>
                        <a:spcBef>
                          <a:spcPts val="0"/>
                        </a:spcBef>
                        <a:spcAft>
                          <a:spcPts val="0"/>
                        </a:spcAft>
                      </a:pPr>
                      <a:r>
                        <a:rPr lang="en-US" sz="1600">
                          <a:solidFill>
                            <a:srgbClr val="000000"/>
                          </a:solidFill>
                          <a:latin typeface="Arial"/>
                          <a:ea typeface="Times New Roman"/>
                          <a:cs typeface="Times New Roman"/>
                        </a:rPr>
                        <a:t>Followers of EOTC</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75.00%</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25.00%</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0.00%</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6141">
                <a:tc gridSpan="2">
                  <a:txBody>
                    <a:bodyPr/>
                    <a:lstStyle/>
                    <a:p>
                      <a:pPr marL="0" marR="0">
                        <a:lnSpc>
                          <a:spcPct val="115000"/>
                        </a:lnSpc>
                        <a:spcBef>
                          <a:spcPts val="0"/>
                        </a:spcBef>
                        <a:spcAft>
                          <a:spcPts val="0"/>
                        </a:spcAft>
                      </a:pPr>
                      <a:r>
                        <a:rPr lang="en-US" sz="1600">
                          <a:solidFill>
                            <a:srgbClr val="000000"/>
                          </a:solidFill>
                          <a:latin typeface="Arial"/>
                          <a:ea typeface="Times New Roman"/>
                          <a:cs typeface="Times New Roman"/>
                        </a:rPr>
                        <a:t>Total</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53.40%</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Arial"/>
                          <a:ea typeface="Times New Roman"/>
                          <a:cs typeface="Times New Roman"/>
                        </a:rPr>
                        <a:t>29.30%</a:t>
                      </a:r>
                      <a:endParaRPr lang="en-US"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Arial"/>
                          <a:ea typeface="Times New Roman"/>
                          <a:cs typeface="Times New Roman"/>
                        </a:rPr>
                        <a:t>17.20%</a:t>
                      </a:r>
                      <a:endParaRPr lang="en-US" sz="16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Title 1"/>
          <p:cNvSpPr txBox="1">
            <a:spLocks/>
          </p:cNvSpPr>
          <p:nvPr/>
        </p:nvSpPr>
        <p:spPr>
          <a:xfrm>
            <a:off x="4724400" y="304800"/>
            <a:ext cx="4038600" cy="533400"/>
          </a:xfrm>
          <a:prstGeom prst="rect">
            <a:avLst/>
          </a:prstGeom>
        </p:spPr>
        <p:txBody>
          <a:bodyPr>
            <a:noAutofit/>
          </a:bodyPr>
          <a:lstStyle/>
          <a:p>
            <a:pPr algn="r">
              <a:buNone/>
            </a:pPr>
            <a:r>
              <a:rPr lang="en-US" b="1" i="1" dirty="0" smtClean="0">
                <a:solidFill>
                  <a:schemeClr val="accent5">
                    <a:lumMod val="75000"/>
                  </a:schemeClr>
                </a:solidFill>
              </a:rPr>
              <a:t>Findings and discussion contd… …</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52400" y="1295400"/>
            <a:ext cx="8763000" cy="4893647"/>
          </a:xfrm>
          <a:prstGeom prst="rect">
            <a:avLst/>
          </a:prstGeom>
        </p:spPr>
        <p:txBody>
          <a:bodyPr wrap="square">
            <a:spAutoFit/>
          </a:bodyPr>
          <a:lstStyle/>
          <a:p>
            <a:pPr marL="4763" algn="ctr">
              <a:lnSpc>
                <a:spcPct val="150000"/>
              </a:lnSpc>
            </a:pPr>
            <a:r>
              <a:rPr lang="en-US" sz="4400" dirty="0" smtClean="0">
                <a:latin typeface="Arial" pitchFamily="34" charset="0"/>
                <a:cs typeface="Arial" pitchFamily="34" charset="0"/>
              </a:rPr>
              <a:t>“…</a:t>
            </a:r>
            <a:r>
              <a:rPr lang="en-US" sz="4400" dirty="0" err="1" smtClean="0">
                <a:latin typeface="Arial" pitchFamily="34" charset="0"/>
                <a:cs typeface="Arial" pitchFamily="34" charset="0"/>
              </a:rPr>
              <a:t>ሰብእ</a:t>
            </a:r>
            <a:r>
              <a:rPr lang="en-US" sz="4400" dirty="0" smtClean="0">
                <a:latin typeface="Arial" pitchFamily="34" charset="0"/>
                <a:cs typeface="Arial" pitchFamily="34" charset="0"/>
              </a:rPr>
              <a:t> </a:t>
            </a:r>
            <a:r>
              <a:rPr lang="en-US" sz="4400" dirty="0" err="1" smtClean="0">
                <a:latin typeface="Arial" pitchFamily="34" charset="0"/>
                <a:cs typeface="Arial" pitchFamily="34" charset="0"/>
              </a:rPr>
              <a:t>ይቄድሶ</a:t>
            </a:r>
            <a:r>
              <a:rPr lang="en-US" sz="4400" dirty="0" smtClean="0">
                <a:latin typeface="Arial" pitchFamily="34" charset="0"/>
                <a:cs typeface="Arial" pitchFamily="34" charset="0"/>
              </a:rPr>
              <a:t> </a:t>
            </a:r>
            <a:r>
              <a:rPr lang="en-US" sz="4400" dirty="0" err="1" smtClean="0">
                <a:latin typeface="Arial" pitchFamily="34" charset="0"/>
                <a:cs typeface="Arial" pitchFamily="34" charset="0"/>
              </a:rPr>
              <a:t>ለመካን</a:t>
            </a:r>
            <a:endParaRPr lang="en-US" sz="4400" dirty="0" smtClean="0">
              <a:latin typeface="Arial" pitchFamily="34" charset="0"/>
              <a:cs typeface="Arial" pitchFamily="34" charset="0"/>
            </a:endParaRPr>
          </a:p>
          <a:p>
            <a:pPr marL="4763" algn="ctr">
              <a:lnSpc>
                <a:spcPct val="150000"/>
              </a:lnSpc>
            </a:pPr>
            <a:r>
              <a:rPr lang="en-US" sz="4400" dirty="0" err="1" smtClean="0">
                <a:latin typeface="Arial" pitchFamily="34" charset="0"/>
                <a:cs typeface="Arial" pitchFamily="34" charset="0"/>
              </a:rPr>
              <a:t>መካን</a:t>
            </a:r>
            <a:r>
              <a:rPr lang="en-US" sz="4400" dirty="0" smtClean="0">
                <a:latin typeface="Arial" pitchFamily="34" charset="0"/>
                <a:cs typeface="Arial" pitchFamily="34" charset="0"/>
              </a:rPr>
              <a:t> </a:t>
            </a:r>
            <a:r>
              <a:rPr lang="en-US" sz="4400" dirty="0" err="1" smtClean="0">
                <a:latin typeface="Arial" pitchFamily="34" charset="0"/>
                <a:cs typeface="Arial" pitchFamily="34" charset="0"/>
              </a:rPr>
              <a:t>ይቄድሶ</a:t>
            </a:r>
            <a:r>
              <a:rPr lang="en-US" sz="4400" dirty="0" smtClean="0">
                <a:latin typeface="Arial" pitchFamily="34" charset="0"/>
                <a:cs typeface="Arial" pitchFamily="34" charset="0"/>
              </a:rPr>
              <a:t> </a:t>
            </a:r>
            <a:r>
              <a:rPr lang="en-US" sz="4400" dirty="0" err="1" smtClean="0">
                <a:latin typeface="Arial" pitchFamily="34" charset="0"/>
                <a:cs typeface="Arial" pitchFamily="34" charset="0"/>
              </a:rPr>
              <a:t>ለሰብእ</a:t>
            </a:r>
            <a:r>
              <a:rPr lang="en-US" sz="4400" dirty="0" smtClean="0">
                <a:latin typeface="Arial" pitchFamily="34" charset="0"/>
                <a:cs typeface="Arial" pitchFamily="34" charset="0"/>
              </a:rPr>
              <a:t>…</a:t>
            </a:r>
            <a:r>
              <a:rPr lang="en-US" sz="4400" dirty="0" smtClean="0">
                <a:latin typeface="Arial" pitchFamily="34" charset="0"/>
                <a:cs typeface="Arial" pitchFamily="34" charset="0"/>
              </a:rPr>
              <a:t> </a:t>
            </a:r>
            <a:r>
              <a:rPr lang="en-US" sz="4400" dirty="0" smtClean="0">
                <a:latin typeface="Arial" pitchFamily="34" charset="0"/>
                <a:cs typeface="Arial" pitchFamily="34" charset="0"/>
              </a:rPr>
              <a:t>”</a:t>
            </a:r>
          </a:p>
          <a:p>
            <a:pPr marL="4763" algn="ctr">
              <a:lnSpc>
                <a:spcPct val="150000"/>
              </a:lnSpc>
            </a:pPr>
            <a:endParaRPr lang="en-US" sz="1050" dirty="0" smtClean="0">
              <a:latin typeface="Arial" pitchFamily="34" charset="0"/>
              <a:cs typeface="Arial" pitchFamily="34" charset="0"/>
            </a:endParaRPr>
          </a:p>
          <a:p>
            <a:pPr marL="4763" algn="ctr">
              <a:lnSpc>
                <a:spcPct val="150000"/>
              </a:lnSpc>
            </a:pPr>
            <a:r>
              <a:rPr lang="en-US" sz="3200" dirty="0" smtClean="0"/>
              <a:t>“Man Cleanthes a Place </a:t>
            </a:r>
          </a:p>
          <a:p>
            <a:pPr marL="4763" algn="ctr">
              <a:lnSpc>
                <a:spcPct val="150000"/>
              </a:lnSpc>
            </a:pPr>
            <a:r>
              <a:rPr lang="en-US" sz="3200" dirty="0" smtClean="0">
                <a:latin typeface="Arial" pitchFamily="34" charset="0"/>
                <a:cs typeface="Arial" pitchFamily="34" charset="0"/>
              </a:rPr>
              <a:t>And the Place Cleanthes man”</a:t>
            </a:r>
          </a:p>
          <a:p>
            <a:pPr marL="4763" algn="ctr">
              <a:lnSpc>
                <a:spcPct val="150000"/>
              </a:lnSpc>
            </a:pPr>
            <a:r>
              <a:rPr lang="en-US" sz="2000" dirty="0" smtClean="0">
                <a:latin typeface="Arial" pitchFamily="34" charset="0"/>
                <a:cs typeface="Arial" pitchFamily="34" charset="0"/>
              </a:rPr>
              <a:t>“We shape our environment and</a:t>
            </a:r>
          </a:p>
          <a:p>
            <a:pPr marL="4763" algn="ctr">
              <a:lnSpc>
                <a:spcPct val="150000"/>
              </a:lnSpc>
            </a:pPr>
            <a:r>
              <a:rPr lang="en-US" sz="2000" dirty="0" smtClean="0">
                <a:latin typeface="Arial" pitchFamily="34" charset="0"/>
                <a:cs typeface="Arial" pitchFamily="34" charset="0"/>
              </a:rPr>
              <a:t>Our environment shapes us …” W. </a:t>
            </a:r>
            <a:r>
              <a:rPr lang="en-US" sz="2000" dirty="0" err="1" smtClean="0">
                <a:latin typeface="Arial" pitchFamily="34" charset="0"/>
                <a:cs typeface="Arial" pitchFamily="34" charset="0"/>
              </a:rPr>
              <a:t>Churchil</a:t>
            </a:r>
            <a:endParaRPr lang="en-US" sz="2000" dirty="0" smtClean="0">
              <a:latin typeface="Arial" pitchFamily="34" charset="0"/>
              <a:cs typeface="Arial" pitchFamily="34" charset="0"/>
            </a:endParaRPr>
          </a:p>
        </p:txBody>
      </p:sp>
      <p:sp>
        <p:nvSpPr>
          <p:cNvPr id="8" name="Title 1"/>
          <p:cNvSpPr txBox="1">
            <a:spLocks/>
          </p:cNvSpPr>
          <p:nvPr/>
        </p:nvSpPr>
        <p:spPr>
          <a:xfrm>
            <a:off x="4724400" y="304800"/>
            <a:ext cx="4038600" cy="533400"/>
          </a:xfrm>
          <a:prstGeom prst="rect">
            <a:avLst/>
          </a:prstGeom>
        </p:spPr>
        <p:txBody>
          <a:bodyPr>
            <a:noAutofit/>
          </a:bodyPr>
          <a:lstStyle/>
          <a:p>
            <a:pPr algn="r">
              <a:buNone/>
            </a:pPr>
            <a:r>
              <a:rPr lang="en-US" b="1" i="1" dirty="0" smtClean="0">
                <a:solidFill>
                  <a:schemeClr val="accent5">
                    <a:lumMod val="75000"/>
                  </a:schemeClr>
                </a:solidFill>
              </a:rPr>
              <a:t>Findings and discussion contd… …</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4724400" y="304800"/>
            <a:ext cx="4038600" cy="533400"/>
          </a:xfrm>
          <a:prstGeom prst="rect">
            <a:avLst/>
          </a:prstGeom>
        </p:spPr>
        <p:txBody>
          <a:bodyPr>
            <a:noAutofit/>
          </a:bodyPr>
          <a:lstStyle/>
          <a:p>
            <a:pPr algn="r">
              <a:buNone/>
            </a:pPr>
            <a:r>
              <a:rPr lang="en-US" b="1" i="1" dirty="0" smtClean="0">
                <a:solidFill>
                  <a:schemeClr val="accent5">
                    <a:lumMod val="75000"/>
                  </a:schemeClr>
                </a:solidFill>
              </a:rPr>
              <a:t>Findings and discussion contd… …</a:t>
            </a:r>
          </a:p>
        </p:txBody>
      </p:sp>
      <p:pic>
        <p:nvPicPr>
          <p:cNvPr id="5" name="Picture 4" descr="D:\OneDrive\Documents\AAU\TEMPORARY 1\FB\12\Axum, Ethiopia, between 1896 &amp; 1911.jpg"/>
          <p:cNvPicPr/>
          <p:nvPr/>
        </p:nvPicPr>
        <p:blipFill>
          <a:blip r:embed="rId2" cstate="print"/>
          <a:srcRect t="5826" r="2525" b="26965"/>
          <a:stretch>
            <a:fillRect/>
          </a:stretch>
        </p:blipFill>
        <p:spPr bwMode="auto">
          <a:xfrm>
            <a:off x="762000" y="1143000"/>
            <a:ext cx="3352800" cy="2286000"/>
          </a:xfrm>
          <a:prstGeom prst="rect">
            <a:avLst/>
          </a:prstGeom>
          <a:noFill/>
          <a:ln w="9525">
            <a:noFill/>
            <a:miter lim="800000"/>
            <a:headEnd/>
            <a:tailEnd/>
          </a:ln>
        </p:spPr>
      </p:pic>
      <p:pic>
        <p:nvPicPr>
          <p:cNvPr id="9" name="Picture 8" descr="D:\OneDrive\Documents\AAU\TEMPORARY 1\FB\12\Aksum 'Tsion Mariam' Church under construction in January 1965.jpg"/>
          <p:cNvPicPr/>
          <p:nvPr/>
        </p:nvPicPr>
        <p:blipFill>
          <a:blip r:embed="rId3" cstate="print"/>
          <a:srcRect/>
          <a:stretch>
            <a:fillRect/>
          </a:stretch>
        </p:blipFill>
        <p:spPr bwMode="auto">
          <a:xfrm>
            <a:off x="4822190" y="1143000"/>
            <a:ext cx="3407410" cy="2209800"/>
          </a:xfrm>
          <a:prstGeom prst="rect">
            <a:avLst/>
          </a:prstGeom>
          <a:noFill/>
          <a:ln w="9525">
            <a:noFill/>
            <a:miter lim="800000"/>
            <a:headEnd/>
            <a:tailEnd/>
          </a:ln>
        </p:spPr>
      </p:pic>
      <p:pic>
        <p:nvPicPr>
          <p:cNvPr id="10" name="Picture 9" descr="C:\Users\John\Desktop\New folder (5)\ካፕሽን1_Page_115.jpg"/>
          <p:cNvPicPr/>
          <p:nvPr/>
        </p:nvPicPr>
        <p:blipFill>
          <a:blip r:embed="rId4" cstate="print"/>
          <a:srcRect l="7170" t="26267" r="6994" b="19648"/>
          <a:stretch>
            <a:fillRect/>
          </a:stretch>
        </p:blipFill>
        <p:spPr bwMode="auto">
          <a:xfrm>
            <a:off x="685800" y="3581400"/>
            <a:ext cx="3429000" cy="2438400"/>
          </a:xfrm>
          <a:prstGeom prst="rect">
            <a:avLst/>
          </a:prstGeom>
          <a:noFill/>
          <a:ln w="9525">
            <a:noFill/>
            <a:miter lim="800000"/>
            <a:headEnd/>
            <a:tailEnd/>
          </a:ln>
        </p:spPr>
      </p:pic>
      <p:pic>
        <p:nvPicPr>
          <p:cNvPr id="12" name="Picture 11" descr="C:\Users\John\Desktop\e.png"/>
          <p:cNvPicPr/>
          <p:nvPr/>
        </p:nvPicPr>
        <p:blipFill>
          <a:blip r:embed="rId5" cstate="print"/>
          <a:srcRect/>
          <a:stretch>
            <a:fillRect/>
          </a:stretch>
        </p:blipFill>
        <p:spPr bwMode="auto">
          <a:xfrm>
            <a:off x="4800600" y="3581400"/>
            <a:ext cx="3486150" cy="243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90600"/>
            <a:ext cx="8534400" cy="4648200"/>
          </a:xfrm>
        </p:spPr>
        <p:txBody>
          <a:bodyPr>
            <a:noAutofit/>
          </a:bodyPr>
          <a:lstStyle/>
          <a:p>
            <a:pPr marL="285750" lvl="1">
              <a:lnSpc>
                <a:spcPct val="150000"/>
              </a:lnSpc>
              <a:buNone/>
            </a:pPr>
            <a:r>
              <a:rPr lang="en-US" b="1" dirty="0" smtClean="0">
                <a:latin typeface="Arial" pitchFamily="34" charset="0"/>
                <a:cs typeface="Arial" pitchFamily="34" charset="0"/>
              </a:rPr>
              <a:t>Definition, Conservation </a:t>
            </a:r>
          </a:p>
          <a:p>
            <a:pPr>
              <a:lnSpc>
                <a:spcPct val="150000"/>
              </a:lnSpc>
              <a:buNone/>
            </a:pPr>
            <a:r>
              <a:rPr lang="en-US" sz="2400" dirty="0" smtClean="0">
                <a:latin typeface="Arial" pitchFamily="34" charset="0"/>
                <a:cs typeface="Arial" pitchFamily="34" charset="0"/>
              </a:rPr>
              <a:t>Burra Charter (Article 1.4) conservation is defined as;</a:t>
            </a:r>
          </a:p>
          <a:p>
            <a:pPr algn="ctr">
              <a:lnSpc>
                <a:spcPct val="150000"/>
              </a:lnSpc>
              <a:buNone/>
            </a:pPr>
            <a:r>
              <a:rPr lang="en-US" sz="2400" dirty="0" smtClean="0">
                <a:solidFill>
                  <a:schemeClr val="accent6">
                    <a:lumMod val="50000"/>
                  </a:schemeClr>
                </a:solidFill>
                <a:latin typeface="Arial" pitchFamily="34" charset="0"/>
                <a:cs typeface="Arial" pitchFamily="34" charset="0"/>
              </a:rPr>
              <a:t>“all the processes of looking after a place so as to retain its cultural significance which encompasses the activities that are aimed at the safeguarding of a cultural resource so as it retains its historic value and extends its physical life”. </a:t>
            </a:r>
          </a:p>
          <a:p>
            <a:pPr algn="ctr">
              <a:lnSpc>
                <a:spcPct val="150000"/>
              </a:lnSpc>
              <a:buNone/>
            </a:pPr>
            <a:r>
              <a:rPr lang="en-US" sz="2400" dirty="0" smtClean="0">
                <a:solidFill>
                  <a:schemeClr val="accent6">
                    <a:lumMod val="50000"/>
                  </a:schemeClr>
                </a:solidFill>
                <a:latin typeface="Arial" pitchFamily="34" charset="0"/>
                <a:cs typeface="Arial" pitchFamily="34" charset="0"/>
              </a:rPr>
              <a:t>(ICOMOS 1999)</a:t>
            </a:r>
          </a:p>
          <a:p>
            <a:pPr algn="ctr">
              <a:lnSpc>
                <a:spcPct val="150000"/>
              </a:lnSpc>
              <a:buNone/>
            </a:pPr>
            <a:endParaRPr lang="en-US" sz="1800" dirty="0" smtClean="0">
              <a:solidFill>
                <a:schemeClr val="accent6">
                  <a:lumMod val="50000"/>
                </a:schemeClr>
              </a:solidFill>
              <a:latin typeface="Arial" pitchFamily="34" charset="0"/>
              <a:cs typeface="Arial" pitchFamily="34" charset="0"/>
            </a:endParaRPr>
          </a:p>
          <a:p>
            <a:pPr algn="ctr">
              <a:lnSpc>
                <a:spcPct val="150000"/>
              </a:lnSpc>
              <a:buNone/>
            </a:pPr>
            <a:endParaRPr lang="en-US" sz="1800" dirty="0" smtClean="0">
              <a:solidFill>
                <a:schemeClr val="accent6">
                  <a:lumMod val="75000"/>
                </a:schemeClr>
              </a:solidFill>
            </a:endParaRPr>
          </a:p>
          <a:p>
            <a:pPr marL="0" lvl="1" indent="1588" algn="ctr">
              <a:lnSpc>
                <a:spcPct val="150000"/>
              </a:lnSpc>
              <a:buNone/>
            </a:pPr>
            <a:endParaRPr lang="en-US" sz="1800" dirty="0"/>
          </a:p>
        </p:txBody>
      </p:sp>
      <p:sp>
        <p:nvSpPr>
          <p:cNvPr id="6" name="Title 1"/>
          <p:cNvSpPr txBox="1">
            <a:spLocks/>
          </p:cNvSpPr>
          <p:nvPr/>
        </p:nvSpPr>
        <p:spPr>
          <a:xfrm>
            <a:off x="6172200" y="304800"/>
            <a:ext cx="2743200" cy="533400"/>
          </a:xfrm>
          <a:prstGeom prst="rect">
            <a:avLst/>
          </a:prstGeom>
        </p:spPr>
        <p:txBody>
          <a:bodyPr>
            <a:noAutofit/>
          </a:bodyPr>
          <a:lstStyle/>
          <a:p>
            <a:pPr marL="0" marR="0" lvl="1" indent="0" algn="ctr" defTabSz="914400" rtl="0" eaLnBrk="0" fontAlgn="base" latinLnBrk="0" hangingPunct="0">
              <a:lnSpc>
                <a:spcPct val="100000"/>
              </a:lnSpc>
              <a:spcBef>
                <a:spcPct val="0"/>
              </a:spcBef>
              <a:spcAft>
                <a:spcPct val="0"/>
              </a:spcAft>
              <a:buClrTx/>
              <a:buSzTx/>
              <a:buFontTx/>
              <a:buNone/>
              <a:tabLst/>
              <a:defRPr/>
            </a:pP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Introduction </a:t>
            </a:r>
            <a:r>
              <a:rPr kumimoji="0" lang="en-US" sz="2000" b="1" i="1" u="none" strike="noStrike" kern="0" cap="none" spc="0" normalizeH="0" baseline="0" noProof="0" dirty="0" err="1" smtClean="0">
                <a:ln>
                  <a:noFill/>
                </a:ln>
                <a:solidFill>
                  <a:schemeClr val="accent1"/>
                </a:solidFill>
                <a:effectLst/>
                <a:uLnTx/>
                <a:uFillTx/>
                <a:latin typeface="Arial" pitchFamily="34" charset="0"/>
                <a:cs typeface="Arial" pitchFamily="34" charset="0"/>
              </a:rPr>
              <a:t>cntd</a:t>
            </a: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a:t>
            </a:r>
            <a:b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br>
            <a:endParaRPr kumimoji="0" lang="en-US" sz="2000" b="0" i="1" u="none" strike="noStrike" kern="0" cap="none" spc="0" normalizeH="0" baseline="0" noProof="0" dirty="0">
              <a:ln>
                <a:noFill/>
              </a:ln>
              <a:solidFill>
                <a:schemeClr val="accent1"/>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4724400" y="304800"/>
            <a:ext cx="4038600" cy="533400"/>
          </a:xfrm>
          <a:prstGeom prst="rect">
            <a:avLst/>
          </a:prstGeom>
        </p:spPr>
        <p:txBody>
          <a:bodyPr>
            <a:noAutofit/>
          </a:bodyPr>
          <a:lstStyle/>
          <a:p>
            <a:pPr algn="r">
              <a:buNone/>
            </a:pPr>
            <a:r>
              <a:rPr lang="en-US" b="1" i="1" dirty="0" smtClean="0">
                <a:solidFill>
                  <a:schemeClr val="accent5">
                    <a:lumMod val="75000"/>
                  </a:schemeClr>
                </a:solidFill>
              </a:rPr>
              <a:t>Findings and discussion contd… …</a:t>
            </a:r>
          </a:p>
        </p:txBody>
      </p:sp>
      <p:pic>
        <p:nvPicPr>
          <p:cNvPr id="7" name="Picture 6" descr="C:\Users\John\Desktop\New folder (5)\ካፕሽን1_Page_106.jpg"/>
          <p:cNvPicPr/>
          <p:nvPr/>
        </p:nvPicPr>
        <p:blipFill>
          <a:blip r:embed="rId2" cstate="print"/>
          <a:srcRect l="7838" t="23766" r="40363" b="53244"/>
          <a:stretch>
            <a:fillRect/>
          </a:stretch>
        </p:blipFill>
        <p:spPr bwMode="auto">
          <a:xfrm>
            <a:off x="685800" y="990600"/>
            <a:ext cx="3505200" cy="2514600"/>
          </a:xfrm>
          <a:prstGeom prst="rect">
            <a:avLst/>
          </a:prstGeom>
          <a:noFill/>
          <a:ln w="9525">
            <a:noFill/>
            <a:miter lim="800000"/>
            <a:headEnd/>
            <a:tailEnd/>
          </a:ln>
        </p:spPr>
      </p:pic>
      <p:pic>
        <p:nvPicPr>
          <p:cNvPr id="11" name="Picture 10" descr="C:\Users\John\Desktop\New folder (2)\34905482_1788625427858006_3887785013151793152_o.jpg"/>
          <p:cNvPicPr/>
          <p:nvPr/>
        </p:nvPicPr>
        <p:blipFill>
          <a:blip r:embed="rId3" cstate="print"/>
          <a:srcRect l="3300" t="3610" r="2704" b="5776"/>
          <a:stretch>
            <a:fillRect/>
          </a:stretch>
        </p:blipFill>
        <p:spPr bwMode="auto">
          <a:xfrm>
            <a:off x="4495800" y="1066800"/>
            <a:ext cx="3505200" cy="2438400"/>
          </a:xfrm>
          <a:prstGeom prst="rect">
            <a:avLst/>
          </a:prstGeom>
          <a:noFill/>
          <a:ln w="9525">
            <a:noFill/>
            <a:miter lim="800000"/>
            <a:headEnd/>
            <a:tailEnd/>
          </a:ln>
        </p:spPr>
      </p:pic>
      <p:pic>
        <p:nvPicPr>
          <p:cNvPr id="13" name="Picture 12" descr="D:\OneDrive\Documents\AAU\THESIS\MY THESIS\THESIS PICTURES\800px-Debre_Libanos_before_the_Graziani_massacre.jpg"/>
          <p:cNvPicPr/>
          <p:nvPr/>
        </p:nvPicPr>
        <p:blipFill>
          <a:blip r:embed="rId4" cstate="print"/>
          <a:srcRect/>
          <a:stretch>
            <a:fillRect/>
          </a:stretch>
        </p:blipFill>
        <p:spPr bwMode="auto">
          <a:xfrm>
            <a:off x="685800" y="3733800"/>
            <a:ext cx="3505200" cy="2514600"/>
          </a:xfrm>
          <a:prstGeom prst="rect">
            <a:avLst/>
          </a:prstGeom>
          <a:noFill/>
          <a:ln w="9525">
            <a:noFill/>
            <a:miter lim="800000"/>
            <a:headEnd/>
            <a:tailEnd/>
          </a:ln>
        </p:spPr>
      </p:pic>
      <p:pic>
        <p:nvPicPr>
          <p:cNvPr id="14" name="Picture 13" descr="C:\Users\John\Desktop\TEMPORARY FILES\DEBRE LIBANOS\800px-Debre_Libanos.jpg"/>
          <p:cNvPicPr/>
          <p:nvPr/>
        </p:nvPicPr>
        <p:blipFill>
          <a:blip r:embed="rId5" cstate="print"/>
          <a:srcRect b="9091"/>
          <a:stretch>
            <a:fillRect/>
          </a:stretch>
        </p:blipFill>
        <p:spPr bwMode="auto">
          <a:xfrm>
            <a:off x="4495800" y="3733800"/>
            <a:ext cx="3505200" cy="243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153400" cy="533400"/>
          </a:xfrm>
        </p:spPr>
        <p:txBody>
          <a:bodyPr>
            <a:noAutofit/>
          </a:bodyPr>
          <a:lstStyle/>
          <a:p>
            <a:pPr lvl="1" algn="l"/>
            <a:r>
              <a:rPr lang="en-US" sz="2800" b="1" dirty="0" smtClean="0">
                <a:latin typeface="Arial" pitchFamily="34" charset="0"/>
                <a:cs typeface="Arial" pitchFamily="34" charset="0"/>
              </a:rPr>
              <a:t>Conclusion and Recommendations</a:t>
            </a:r>
            <a:endParaRPr lang="en-US" sz="2800" dirty="0">
              <a:latin typeface="Arial" pitchFamily="34" charset="0"/>
              <a:cs typeface="Arial" pitchFamily="34" charset="0"/>
            </a:endParaRPr>
          </a:p>
        </p:txBody>
      </p:sp>
      <p:sp>
        <p:nvSpPr>
          <p:cNvPr id="7" name="Rectangle 6"/>
          <p:cNvSpPr/>
          <p:nvPr/>
        </p:nvSpPr>
        <p:spPr>
          <a:xfrm>
            <a:off x="228600" y="1524000"/>
            <a:ext cx="8686800" cy="4524315"/>
          </a:xfrm>
          <a:prstGeom prst="rect">
            <a:avLst/>
          </a:prstGeom>
        </p:spPr>
        <p:txBody>
          <a:bodyPr wrap="square">
            <a:spAutoFit/>
          </a:bodyPr>
          <a:lstStyle/>
          <a:p>
            <a:pPr marL="50800" algn="ctr">
              <a:lnSpc>
                <a:spcPct val="150000"/>
              </a:lnSpc>
            </a:pPr>
            <a:r>
              <a:rPr lang="en-US" sz="2400" b="1" dirty="0" smtClean="0">
                <a:solidFill>
                  <a:schemeClr val="accent6">
                    <a:lumMod val="50000"/>
                  </a:schemeClr>
                </a:solidFill>
              </a:rPr>
              <a:t>EOTC conservation tradition is neither similar with the western which deals </a:t>
            </a:r>
            <a:r>
              <a:rPr lang="en-US" sz="2400" b="1" dirty="0" smtClean="0">
                <a:solidFill>
                  <a:schemeClr val="accent6">
                    <a:lumMod val="50000"/>
                  </a:schemeClr>
                </a:solidFill>
              </a:rPr>
              <a:t>with </a:t>
            </a:r>
            <a:r>
              <a:rPr lang="en-US" sz="2400" b="1" dirty="0" smtClean="0">
                <a:solidFill>
                  <a:schemeClr val="accent6">
                    <a:lumMod val="50000"/>
                  </a:schemeClr>
                </a:solidFill>
              </a:rPr>
              <a:t>conservation of the </a:t>
            </a:r>
            <a:r>
              <a:rPr lang="en-US" sz="2400" b="1" dirty="0" smtClean="0">
                <a:solidFill>
                  <a:schemeClr val="accent6">
                    <a:lumMod val="50000"/>
                  </a:schemeClr>
                </a:solidFill>
              </a:rPr>
              <a:t>object </a:t>
            </a:r>
            <a:r>
              <a:rPr lang="en-US" sz="2400" b="1" dirty="0" smtClean="0">
                <a:solidFill>
                  <a:schemeClr val="accent6">
                    <a:lumMod val="50000"/>
                  </a:schemeClr>
                </a:solidFill>
              </a:rPr>
              <a:t>and aesthetics </a:t>
            </a:r>
            <a:r>
              <a:rPr lang="en-US" sz="2400" b="1" dirty="0" smtClean="0">
                <a:solidFill>
                  <a:schemeClr val="accent6">
                    <a:lumMod val="50000"/>
                  </a:schemeClr>
                </a:solidFill>
              </a:rPr>
              <a:t>nor </a:t>
            </a:r>
            <a:r>
              <a:rPr lang="en-US" sz="2400" b="1" dirty="0" smtClean="0">
                <a:solidFill>
                  <a:schemeClr val="accent6">
                    <a:lumMod val="50000"/>
                  </a:schemeClr>
                </a:solidFill>
              </a:rPr>
              <a:t>the eastern tradition which deals with </a:t>
            </a:r>
            <a:r>
              <a:rPr lang="en-US" sz="2400" b="1" dirty="0" smtClean="0">
                <a:solidFill>
                  <a:schemeClr val="accent6">
                    <a:lumMod val="50000"/>
                  </a:schemeClr>
                </a:solidFill>
              </a:rPr>
              <a:t>the conservation </a:t>
            </a:r>
            <a:r>
              <a:rPr lang="en-US" sz="2400" b="1" dirty="0" smtClean="0">
                <a:solidFill>
                  <a:schemeClr val="accent6">
                    <a:lumMod val="50000"/>
                  </a:schemeClr>
                </a:solidFill>
              </a:rPr>
              <a:t>of subject </a:t>
            </a:r>
            <a:r>
              <a:rPr lang="en-US" sz="2400" b="1" dirty="0" smtClean="0">
                <a:solidFill>
                  <a:schemeClr val="accent6">
                    <a:lumMod val="50000"/>
                  </a:schemeClr>
                </a:solidFill>
              </a:rPr>
              <a:t>“</a:t>
            </a:r>
            <a:endParaRPr lang="en-US" sz="2400" b="1" dirty="0" smtClean="0">
              <a:solidFill>
                <a:schemeClr val="accent6">
                  <a:lumMod val="50000"/>
                </a:schemeClr>
              </a:solidFill>
            </a:endParaRPr>
          </a:p>
          <a:p>
            <a:pPr marL="463550" indent="-463550">
              <a:lnSpc>
                <a:spcPct val="150000"/>
              </a:lnSpc>
              <a:buFont typeface="Wingdings" pitchFamily="2" charset="2"/>
              <a:buChar char="ü"/>
            </a:pPr>
            <a:r>
              <a:rPr lang="en-US" sz="2400" dirty="0" smtClean="0"/>
              <a:t>What is conserved in the case of EOTC is </a:t>
            </a:r>
          </a:p>
          <a:p>
            <a:pPr marL="920750" lvl="1" indent="-463550">
              <a:lnSpc>
                <a:spcPct val="150000"/>
              </a:lnSpc>
              <a:buFont typeface="Wingdings" pitchFamily="2" charset="2"/>
              <a:buChar char="v"/>
            </a:pPr>
            <a:r>
              <a:rPr lang="en-US" sz="2400" b="1" dirty="0" smtClean="0"/>
              <a:t>the legacy of the place </a:t>
            </a:r>
          </a:p>
          <a:p>
            <a:pPr marL="920750" lvl="1" indent="-463550">
              <a:lnSpc>
                <a:spcPct val="150000"/>
              </a:lnSpc>
              <a:buFont typeface="Wingdings" pitchFamily="2" charset="2"/>
              <a:buChar char="v"/>
            </a:pPr>
            <a:r>
              <a:rPr lang="en-US" sz="2400" b="1" dirty="0" smtClean="0"/>
              <a:t>Spirit of the place</a:t>
            </a:r>
          </a:p>
          <a:p>
            <a:pPr marL="920750" lvl="1" indent="-463550">
              <a:lnSpc>
                <a:spcPct val="150000"/>
              </a:lnSpc>
              <a:buFont typeface="Wingdings" pitchFamily="2" charset="2"/>
              <a:buChar char="v"/>
            </a:pPr>
            <a:r>
              <a:rPr lang="en-US" sz="2400" b="1" dirty="0" smtClean="0"/>
              <a:t>Continuity of the spiritual service</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28600" y="1143000"/>
            <a:ext cx="8534400" cy="5816977"/>
          </a:xfrm>
          <a:prstGeom prst="rect">
            <a:avLst/>
          </a:prstGeom>
        </p:spPr>
        <p:txBody>
          <a:bodyPr wrap="square">
            <a:spAutoFit/>
          </a:bodyPr>
          <a:lstStyle/>
          <a:p>
            <a:pPr marL="463550" indent="-463550">
              <a:lnSpc>
                <a:spcPct val="150000"/>
              </a:lnSpc>
              <a:buFont typeface="Wingdings" pitchFamily="2" charset="2"/>
              <a:buChar char="ü"/>
            </a:pPr>
            <a:r>
              <a:rPr lang="en-US" sz="2400" dirty="0" smtClean="0"/>
              <a:t>From the finding the researcher observed the gap between stockholders in understanding the underplaying values and conservation principles of EOTC.</a:t>
            </a:r>
          </a:p>
          <a:p>
            <a:pPr marL="463550" indent="-463550">
              <a:lnSpc>
                <a:spcPct val="150000"/>
              </a:lnSpc>
              <a:buFont typeface="Wingdings" pitchFamily="2" charset="2"/>
              <a:buChar char="ü"/>
            </a:pPr>
            <a:r>
              <a:rPr lang="en-US" sz="2400" b="1" dirty="0" smtClean="0"/>
              <a:t>Thus, value mapping and awareness creation is vital to fill the gap and enhance the </a:t>
            </a:r>
            <a:r>
              <a:rPr lang="en-US" sz="2400" b="1" dirty="0" smtClean="0"/>
              <a:t>conservation of spiritual </a:t>
            </a:r>
            <a:r>
              <a:rPr lang="en-US" sz="2400" b="1" dirty="0" smtClean="0"/>
              <a:t>dimension </a:t>
            </a:r>
            <a:r>
              <a:rPr lang="en-US" sz="2400" b="1" dirty="0" smtClean="0"/>
              <a:t>for</a:t>
            </a:r>
            <a:r>
              <a:rPr lang="en-US" sz="2400" b="1" dirty="0" smtClean="0"/>
              <a:t> </a:t>
            </a:r>
            <a:r>
              <a:rPr lang="en-US" sz="2400" b="1" dirty="0" smtClean="0"/>
              <a:t>our living heritages</a:t>
            </a:r>
          </a:p>
          <a:p>
            <a:pPr marL="1377950" indent="-463550">
              <a:lnSpc>
                <a:spcPct val="150000"/>
              </a:lnSpc>
              <a:buFont typeface="Wingdings" pitchFamily="2" charset="2"/>
              <a:buChar char="§"/>
            </a:pPr>
            <a:r>
              <a:rPr lang="en-US" sz="2000" b="1" dirty="0" smtClean="0">
                <a:solidFill>
                  <a:schemeClr val="accent6">
                    <a:lumMod val="50000"/>
                  </a:schemeClr>
                </a:solidFill>
              </a:rPr>
              <a:t>International Community</a:t>
            </a:r>
          </a:p>
          <a:p>
            <a:pPr marL="1377950" indent="-463550">
              <a:lnSpc>
                <a:spcPct val="150000"/>
              </a:lnSpc>
              <a:buFont typeface="Wingdings" pitchFamily="2" charset="2"/>
              <a:buChar char="§"/>
            </a:pPr>
            <a:r>
              <a:rPr lang="en-US" sz="2000" b="1" dirty="0" smtClean="0">
                <a:solidFill>
                  <a:schemeClr val="accent6">
                    <a:lumMod val="50000"/>
                  </a:schemeClr>
                </a:solidFill>
              </a:rPr>
              <a:t>Government</a:t>
            </a:r>
          </a:p>
          <a:p>
            <a:pPr marL="1377950" indent="-463550">
              <a:lnSpc>
                <a:spcPct val="150000"/>
              </a:lnSpc>
              <a:buFont typeface="Wingdings" pitchFamily="2" charset="2"/>
              <a:buChar char="§"/>
            </a:pPr>
            <a:r>
              <a:rPr lang="en-US" sz="2000" b="1" dirty="0" smtClean="0">
                <a:solidFill>
                  <a:schemeClr val="accent6">
                    <a:lumMod val="50000"/>
                  </a:schemeClr>
                </a:solidFill>
              </a:rPr>
              <a:t>Educational Institutes </a:t>
            </a:r>
          </a:p>
          <a:p>
            <a:pPr marL="1377950" indent="-463550">
              <a:lnSpc>
                <a:spcPct val="150000"/>
              </a:lnSpc>
              <a:buFont typeface="Wingdings" pitchFamily="2" charset="2"/>
              <a:buChar char="§"/>
            </a:pPr>
            <a:r>
              <a:rPr lang="en-US" sz="2000" b="1" dirty="0" smtClean="0">
                <a:solidFill>
                  <a:schemeClr val="accent6">
                    <a:lumMod val="50000"/>
                  </a:schemeClr>
                </a:solidFill>
              </a:rPr>
              <a:t>EOTC</a:t>
            </a:r>
          </a:p>
          <a:p>
            <a:pPr marL="463550" indent="-463550">
              <a:lnSpc>
                <a:spcPct val="150000"/>
              </a:lnSpc>
              <a:buFont typeface="Wingdings" pitchFamily="2" charset="2"/>
              <a:buChar char="ü"/>
            </a:pPr>
            <a:endParaRPr lang="en-US" sz="2400" b="1" dirty="0" smtClean="0"/>
          </a:p>
        </p:txBody>
      </p:sp>
      <p:sp>
        <p:nvSpPr>
          <p:cNvPr id="4" name="Title 1"/>
          <p:cNvSpPr txBox="1">
            <a:spLocks/>
          </p:cNvSpPr>
          <p:nvPr/>
        </p:nvSpPr>
        <p:spPr>
          <a:xfrm>
            <a:off x="3200400" y="304800"/>
            <a:ext cx="5562600" cy="533400"/>
          </a:xfrm>
          <a:prstGeom prst="rect">
            <a:avLst/>
          </a:prstGeom>
        </p:spPr>
        <p:txBody>
          <a:bodyPr>
            <a:noAutofit/>
          </a:bodyPr>
          <a:lstStyle/>
          <a:p>
            <a:pPr algn="r">
              <a:buNone/>
            </a:pPr>
            <a:r>
              <a:rPr lang="en-US" b="1" i="1" dirty="0" smtClean="0">
                <a:solidFill>
                  <a:schemeClr val="accent5">
                    <a:lumMod val="75000"/>
                  </a:schemeClr>
                </a:solidFill>
              </a:rPr>
              <a:t>Conclusion and recommendations contd…</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4800" y="1981200"/>
            <a:ext cx="8534400" cy="2793842"/>
          </a:xfrm>
          <a:prstGeom prst="rect">
            <a:avLst/>
          </a:prstGeom>
        </p:spPr>
        <p:txBody>
          <a:bodyPr wrap="square">
            <a:spAutoFit/>
          </a:bodyPr>
          <a:lstStyle/>
          <a:p>
            <a:pPr marL="1588" indent="-1588" algn="ctr">
              <a:lnSpc>
                <a:spcPct val="150000"/>
              </a:lnSpc>
            </a:pPr>
            <a:r>
              <a:rPr lang="en-US" sz="9600" dirty="0" smtClean="0"/>
              <a:t>Thank You </a:t>
            </a:r>
            <a:endParaRPr lang="en-US" sz="8800" b="1" dirty="0" smtClean="0">
              <a:solidFill>
                <a:schemeClr val="accent6">
                  <a:lumMod val="50000"/>
                </a:schemeClr>
              </a:solidFill>
            </a:endParaRPr>
          </a:p>
          <a:p>
            <a:pPr marL="463550" indent="-463550">
              <a:lnSpc>
                <a:spcPct val="150000"/>
              </a:lnSpc>
              <a:buFont typeface="Wingdings" pitchFamily="2" charset="2"/>
              <a:buChar char="ü"/>
            </a:pPr>
            <a:endParaRPr lang="en-US" sz="2400" b="1"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14400"/>
            <a:ext cx="8610600" cy="5410200"/>
          </a:xfrm>
        </p:spPr>
        <p:txBody>
          <a:bodyPr>
            <a:noAutofit/>
          </a:bodyPr>
          <a:lstStyle/>
          <a:p>
            <a:pPr marL="342900" lvl="1" indent="-342900">
              <a:lnSpc>
                <a:spcPct val="150000"/>
              </a:lnSpc>
              <a:buNone/>
            </a:pPr>
            <a:r>
              <a:rPr lang="en-US" b="1" dirty="0" smtClean="0">
                <a:latin typeface="Arial" pitchFamily="34" charset="0"/>
                <a:cs typeface="Arial" pitchFamily="34" charset="0"/>
              </a:rPr>
              <a:t>Statement of the Problem.</a:t>
            </a:r>
          </a:p>
          <a:p>
            <a:pPr marL="342900" lvl="1" indent="-342900">
              <a:lnSpc>
                <a:spcPct val="150000"/>
              </a:lnSpc>
              <a:buNone/>
            </a:pPr>
            <a:endParaRPr lang="en-US" sz="1050" b="1" dirty="0" smtClean="0">
              <a:latin typeface="Arial" pitchFamily="34" charset="0"/>
              <a:cs typeface="Arial" pitchFamily="34" charset="0"/>
            </a:endParaRPr>
          </a:p>
          <a:p>
            <a:pPr marL="342900" lvl="1" indent="-342900">
              <a:buFont typeface="Wingdings" pitchFamily="2" charset="2"/>
              <a:buChar char="§"/>
            </a:pPr>
            <a:r>
              <a:rPr lang="en-US" sz="2400" dirty="0" smtClean="0">
                <a:latin typeface="Arial" pitchFamily="34" charset="0"/>
                <a:cs typeface="Arial" pitchFamily="34" charset="0"/>
              </a:rPr>
              <a:t>There has been growing criticism about Eurocentric in global conservation practices. </a:t>
            </a:r>
          </a:p>
          <a:p>
            <a:pPr marL="342900" lvl="1" indent="-342900">
              <a:buFont typeface="Wingdings" pitchFamily="2" charset="2"/>
              <a:buChar char="§"/>
            </a:pPr>
            <a:r>
              <a:rPr lang="en-US" sz="2400" dirty="0" smtClean="0">
                <a:latin typeface="Arial" pitchFamily="34" charset="0"/>
                <a:cs typeface="Arial" pitchFamily="34" charset="0"/>
              </a:rPr>
              <a:t>Heritage conservation has also been defined differently in different countries based on </a:t>
            </a:r>
            <a:r>
              <a:rPr lang="en-US" sz="2400" dirty="0" smtClean="0">
                <a:latin typeface="Arial" pitchFamily="34" charset="0"/>
                <a:cs typeface="Arial" pitchFamily="34" charset="0"/>
              </a:rPr>
              <a:t>countries </a:t>
            </a:r>
            <a:r>
              <a:rPr lang="en-US" sz="2400" dirty="0" smtClean="0">
                <a:latin typeface="Arial" pitchFamily="34" charset="0"/>
                <a:cs typeface="Arial" pitchFamily="34" charset="0"/>
              </a:rPr>
              <a:t>specific values and </a:t>
            </a:r>
            <a:r>
              <a:rPr lang="en-US" sz="2400" dirty="0" smtClean="0">
                <a:latin typeface="Arial" pitchFamily="34" charset="0"/>
                <a:cs typeface="Arial" pitchFamily="34" charset="0"/>
              </a:rPr>
              <a:t>traditions.</a:t>
            </a:r>
            <a:endParaRPr lang="en-US" sz="2400" dirty="0" smtClean="0">
              <a:latin typeface="Arial" pitchFamily="34" charset="0"/>
              <a:cs typeface="Arial" pitchFamily="34" charset="0"/>
            </a:endParaRPr>
          </a:p>
          <a:p>
            <a:pPr marL="342900" lvl="1" indent="-342900">
              <a:buFont typeface="Wingdings" pitchFamily="2" charset="2"/>
              <a:buChar char="§"/>
            </a:pPr>
            <a:r>
              <a:rPr lang="en-US" sz="2400" dirty="0" smtClean="0">
                <a:latin typeface="Arial" pitchFamily="34" charset="0"/>
                <a:cs typeface="Arial" pitchFamily="34" charset="0"/>
              </a:rPr>
              <a:t>Venice Charter of European values were adopted as the ethical guideline for ICOMOS</a:t>
            </a:r>
          </a:p>
          <a:p>
            <a:pPr marL="342900" lvl="1" indent="-342900">
              <a:buFont typeface="Wingdings" pitchFamily="2" charset="2"/>
              <a:buChar char="§"/>
            </a:pPr>
            <a:r>
              <a:rPr lang="en-US" sz="2400" dirty="0" smtClean="0">
                <a:latin typeface="Arial" pitchFamily="34" charset="0"/>
                <a:cs typeface="Arial" pitchFamily="34" charset="0"/>
              </a:rPr>
              <a:t>Due to lack of understanding of the underplaying values of living religious heritages of EOTC, conflicts arise in several conservation and development projects of the country. </a:t>
            </a:r>
          </a:p>
          <a:p>
            <a:pPr marL="342900" lvl="1" indent="-342900">
              <a:lnSpc>
                <a:spcPct val="150000"/>
              </a:lnSpc>
              <a:buNone/>
            </a:pPr>
            <a:endParaRPr lang="en-US" b="1" dirty="0" smtClean="0">
              <a:latin typeface="Arial" pitchFamily="34" charset="0"/>
              <a:cs typeface="Arial" pitchFamily="34" charset="0"/>
            </a:endParaRPr>
          </a:p>
          <a:p>
            <a:pPr algn="ctr">
              <a:lnSpc>
                <a:spcPct val="150000"/>
              </a:lnSpc>
              <a:buNone/>
            </a:pPr>
            <a:endParaRPr lang="en-US" sz="1800" dirty="0" smtClean="0">
              <a:solidFill>
                <a:schemeClr val="accent6">
                  <a:lumMod val="75000"/>
                </a:schemeClr>
              </a:solidFill>
            </a:endParaRPr>
          </a:p>
          <a:p>
            <a:pPr marL="0" lvl="1" indent="1588" algn="ctr">
              <a:lnSpc>
                <a:spcPct val="150000"/>
              </a:lnSpc>
              <a:buNone/>
            </a:pPr>
            <a:endParaRPr lang="en-US" sz="1800" dirty="0"/>
          </a:p>
        </p:txBody>
      </p:sp>
      <p:sp>
        <p:nvSpPr>
          <p:cNvPr id="5" name="Title 1"/>
          <p:cNvSpPr txBox="1">
            <a:spLocks/>
          </p:cNvSpPr>
          <p:nvPr/>
        </p:nvSpPr>
        <p:spPr>
          <a:xfrm>
            <a:off x="6172200" y="304800"/>
            <a:ext cx="2743200" cy="533400"/>
          </a:xfrm>
          <a:prstGeom prst="rect">
            <a:avLst/>
          </a:prstGeom>
        </p:spPr>
        <p:txBody>
          <a:bodyPr>
            <a:noAutofit/>
          </a:bodyPr>
          <a:lstStyle/>
          <a:p>
            <a:pPr marL="0" marR="0" lvl="1" indent="0" algn="ctr" defTabSz="914400" rtl="0" eaLnBrk="0" fontAlgn="base" latinLnBrk="0" hangingPunct="0">
              <a:lnSpc>
                <a:spcPct val="100000"/>
              </a:lnSpc>
              <a:spcBef>
                <a:spcPct val="0"/>
              </a:spcBef>
              <a:spcAft>
                <a:spcPct val="0"/>
              </a:spcAft>
              <a:buClrTx/>
              <a:buSzTx/>
              <a:buFontTx/>
              <a:buNone/>
              <a:tabLst/>
              <a:defRPr/>
            </a:pP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Introduction </a:t>
            </a:r>
            <a:r>
              <a:rPr kumimoji="0" lang="en-US" sz="2000" b="1" i="1" u="none" strike="noStrike" kern="0" cap="none" spc="0" normalizeH="0" baseline="0" noProof="0" dirty="0" err="1" smtClean="0">
                <a:ln>
                  <a:noFill/>
                </a:ln>
                <a:solidFill>
                  <a:schemeClr val="accent1"/>
                </a:solidFill>
                <a:effectLst/>
                <a:uLnTx/>
                <a:uFillTx/>
                <a:latin typeface="Arial" pitchFamily="34" charset="0"/>
                <a:cs typeface="Arial" pitchFamily="34" charset="0"/>
              </a:rPr>
              <a:t>cntd</a:t>
            </a: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a:t>
            </a:r>
            <a:b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br>
            <a:endParaRPr kumimoji="0" lang="en-US" sz="2000" b="0" i="1" u="none" strike="noStrike" kern="0" cap="none" spc="0" normalizeH="0" baseline="0" noProof="0" dirty="0">
              <a:ln>
                <a:noFill/>
              </a:ln>
              <a:solidFill>
                <a:schemeClr val="accent1"/>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14400"/>
            <a:ext cx="8610600" cy="5410200"/>
          </a:xfrm>
        </p:spPr>
        <p:txBody>
          <a:bodyPr>
            <a:noAutofit/>
          </a:bodyPr>
          <a:lstStyle/>
          <a:p>
            <a:pPr marL="342900" lvl="1" indent="-342900">
              <a:lnSpc>
                <a:spcPct val="150000"/>
              </a:lnSpc>
              <a:buNone/>
            </a:pPr>
            <a:r>
              <a:rPr lang="en-US" b="1" dirty="0" smtClean="0"/>
              <a:t>Research Questions</a:t>
            </a:r>
          </a:p>
          <a:p>
            <a:pPr marL="290513" lvl="1" indent="0">
              <a:lnSpc>
                <a:spcPct val="150000"/>
              </a:lnSpc>
              <a:buNone/>
            </a:pPr>
            <a:r>
              <a:rPr lang="en-US" sz="2400" dirty="0" smtClean="0">
                <a:latin typeface="Arial" pitchFamily="34" charset="0"/>
                <a:cs typeface="Arial" pitchFamily="34" charset="0"/>
              </a:rPr>
              <a:t>The goal is to identify values of religious sites from EOTC perspective and to identify challenges of its conservation</a:t>
            </a:r>
            <a:endParaRPr lang="en-US" sz="2400" b="1" dirty="0" smtClean="0">
              <a:latin typeface="Arial" pitchFamily="34" charset="0"/>
              <a:cs typeface="Arial" pitchFamily="34" charset="0"/>
            </a:endParaRPr>
          </a:p>
          <a:p>
            <a:pPr marL="457200" lvl="0">
              <a:lnSpc>
                <a:spcPct val="150000"/>
              </a:lnSpc>
              <a:buFont typeface="Wingdings" pitchFamily="2" charset="2"/>
              <a:buChar char="ü"/>
            </a:pPr>
            <a:r>
              <a:rPr lang="en-US" sz="2400" i="1" dirty="0" smtClean="0">
                <a:latin typeface="Arial" pitchFamily="34" charset="0"/>
                <a:cs typeface="Arial" pitchFamily="34" charset="0"/>
              </a:rPr>
              <a:t>What are the underlying church conservation values and principles of EOTC ?</a:t>
            </a:r>
          </a:p>
          <a:p>
            <a:pPr marL="457200" lvl="0">
              <a:lnSpc>
                <a:spcPct val="150000"/>
              </a:lnSpc>
              <a:buFont typeface="Wingdings" pitchFamily="2" charset="2"/>
              <a:buChar char="ü"/>
            </a:pPr>
            <a:r>
              <a:rPr lang="en-US" sz="2400" i="1" dirty="0" smtClean="0">
                <a:latin typeface="Arial" pitchFamily="34" charset="0"/>
                <a:cs typeface="Arial" pitchFamily="34" charset="0"/>
              </a:rPr>
              <a:t>To what extent are the international values of conservation responsive to religious heritages of EOTC?</a:t>
            </a:r>
          </a:p>
          <a:p>
            <a:pPr marL="457200" lvl="0">
              <a:lnSpc>
                <a:spcPct val="150000"/>
              </a:lnSpc>
              <a:buFont typeface="Wingdings" pitchFamily="2" charset="2"/>
              <a:buChar char="ü"/>
            </a:pPr>
            <a:r>
              <a:rPr lang="en-US" sz="2400" i="1" dirty="0" smtClean="0">
                <a:latin typeface="Arial" pitchFamily="34" charset="0"/>
                <a:cs typeface="Arial" pitchFamily="34" charset="0"/>
              </a:rPr>
              <a:t>What are the priorities in Conservation of LRHS of EOTC?</a:t>
            </a:r>
            <a:endParaRPr lang="en-US" b="1" dirty="0" smtClean="0">
              <a:latin typeface="Arial" pitchFamily="34" charset="0"/>
              <a:cs typeface="Arial" pitchFamily="34" charset="0"/>
            </a:endParaRPr>
          </a:p>
          <a:p>
            <a:pPr algn="ctr">
              <a:lnSpc>
                <a:spcPct val="150000"/>
              </a:lnSpc>
              <a:buNone/>
            </a:pPr>
            <a:endParaRPr lang="en-US" sz="1800" dirty="0" smtClean="0">
              <a:solidFill>
                <a:schemeClr val="accent6">
                  <a:lumMod val="75000"/>
                </a:schemeClr>
              </a:solidFill>
            </a:endParaRPr>
          </a:p>
          <a:p>
            <a:pPr marL="0" lvl="1" indent="1588" algn="ctr">
              <a:lnSpc>
                <a:spcPct val="150000"/>
              </a:lnSpc>
              <a:buNone/>
            </a:pPr>
            <a:endParaRPr lang="en-US" sz="1800" dirty="0"/>
          </a:p>
        </p:txBody>
      </p:sp>
      <p:sp>
        <p:nvSpPr>
          <p:cNvPr id="5" name="Title 1"/>
          <p:cNvSpPr txBox="1">
            <a:spLocks/>
          </p:cNvSpPr>
          <p:nvPr/>
        </p:nvSpPr>
        <p:spPr>
          <a:xfrm>
            <a:off x="6172200" y="304800"/>
            <a:ext cx="2743200" cy="533400"/>
          </a:xfrm>
          <a:prstGeom prst="rect">
            <a:avLst/>
          </a:prstGeom>
        </p:spPr>
        <p:txBody>
          <a:bodyPr>
            <a:noAutofit/>
          </a:bodyPr>
          <a:lstStyle/>
          <a:p>
            <a:pPr marL="0" marR="0" lvl="1" indent="0" algn="ctr" defTabSz="914400" rtl="0" eaLnBrk="0" fontAlgn="base" latinLnBrk="0" hangingPunct="0">
              <a:lnSpc>
                <a:spcPct val="100000"/>
              </a:lnSpc>
              <a:spcBef>
                <a:spcPct val="0"/>
              </a:spcBef>
              <a:spcAft>
                <a:spcPct val="0"/>
              </a:spcAft>
              <a:buClrTx/>
              <a:buSzTx/>
              <a:buFontTx/>
              <a:buNone/>
              <a:tabLst/>
              <a:defRPr/>
            </a:pP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Introduction </a:t>
            </a:r>
            <a:r>
              <a:rPr kumimoji="0" lang="en-US" sz="2000" b="1" i="1" u="none" strike="noStrike" kern="0" cap="none" spc="0" normalizeH="0" baseline="0" noProof="0" dirty="0" err="1" smtClean="0">
                <a:ln>
                  <a:noFill/>
                </a:ln>
                <a:solidFill>
                  <a:schemeClr val="accent1"/>
                </a:solidFill>
                <a:effectLst/>
                <a:uLnTx/>
                <a:uFillTx/>
                <a:latin typeface="Arial" pitchFamily="34" charset="0"/>
                <a:cs typeface="Arial" pitchFamily="34" charset="0"/>
              </a:rPr>
              <a:t>cntd</a:t>
            </a: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a:t>
            </a:r>
            <a:b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br>
            <a:endParaRPr kumimoji="0" lang="en-US" sz="2000" b="0" i="1" u="none" strike="noStrike" kern="0" cap="none" spc="0" normalizeH="0" baseline="0" noProof="0" dirty="0">
              <a:ln>
                <a:noFill/>
              </a:ln>
              <a:solidFill>
                <a:schemeClr val="accent1"/>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143000"/>
            <a:ext cx="8077200" cy="5181600"/>
          </a:xfrm>
        </p:spPr>
        <p:txBody>
          <a:bodyPr>
            <a:noAutofit/>
          </a:bodyPr>
          <a:lstStyle/>
          <a:p>
            <a:pPr marL="342900" lvl="1" indent="-342900">
              <a:buNone/>
            </a:pPr>
            <a:r>
              <a:rPr lang="en-US" b="1" dirty="0" smtClean="0"/>
              <a:t>Research Objectives</a:t>
            </a:r>
          </a:p>
          <a:p>
            <a:pPr marL="342900" lvl="1" indent="-342900">
              <a:buNone/>
            </a:pPr>
            <a:endParaRPr lang="en-US" sz="1400" b="1" dirty="0" smtClean="0"/>
          </a:p>
          <a:p>
            <a:pPr marL="457200" lvl="1" indent="-342900">
              <a:buFont typeface="Wingdings" pitchFamily="2" charset="2"/>
              <a:buChar char="§"/>
            </a:pPr>
            <a:r>
              <a:rPr lang="en-US" sz="2400" i="1" dirty="0" smtClean="0">
                <a:latin typeface="Arial" pitchFamily="34" charset="0"/>
                <a:cs typeface="Arial" pitchFamily="34" charset="0"/>
              </a:rPr>
              <a:t>Identifying values related to decision making on conservation</a:t>
            </a:r>
          </a:p>
          <a:p>
            <a:pPr marL="457200" lvl="1" indent="-342900">
              <a:buFont typeface="Wingdings" pitchFamily="2" charset="2"/>
              <a:buChar char="§"/>
            </a:pPr>
            <a:r>
              <a:rPr lang="en-US" sz="2400" i="1" dirty="0" smtClean="0">
                <a:latin typeface="Arial" pitchFamily="34" charset="0"/>
                <a:cs typeface="Arial" pitchFamily="34" charset="0"/>
              </a:rPr>
              <a:t>Identifying values related to conservation design preparations</a:t>
            </a:r>
          </a:p>
          <a:p>
            <a:pPr marL="457200" lvl="1" indent="-342900">
              <a:buFont typeface="Wingdings" pitchFamily="2" charset="2"/>
              <a:buChar char="§"/>
            </a:pPr>
            <a:r>
              <a:rPr lang="en-US" sz="2400" i="1" dirty="0" smtClean="0">
                <a:latin typeface="Arial" pitchFamily="34" charset="0"/>
                <a:cs typeface="Arial" pitchFamily="34" charset="0"/>
              </a:rPr>
              <a:t>Identifying values related to Conservation work management</a:t>
            </a:r>
          </a:p>
          <a:p>
            <a:pPr marL="457200" lvl="1" indent="-342900">
              <a:buFont typeface="Wingdings" pitchFamily="2" charset="2"/>
              <a:buChar char="§"/>
            </a:pPr>
            <a:r>
              <a:rPr lang="en-US" sz="2400" i="1" dirty="0" smtClean="0">
                <a:latin typeface="Arial" pitchFamily="34" charset="0"/>
                <a:cs typeface="Arial" pitchFamily="34" charset="0"/>
              </a:rPr>
              <a:t>Identifying values related to Material selection for actual conservation</a:t>
            </a:r>
          </a:p>
          <a:p>
            <a:pPr marL="457200" lvl="1" indent="-342900">
              <a:buFont typeface="Wingdings" pitchFamily="2" charset="2"/>
              <a:buChar char="§"/>
            </a:pPr>
            <a:r>
              <a:rPr lang="en-US" sz="2400" i="1" dirty="0" smtClean="0">
                <a:latin typeface="Arial" pitchFamily="34" charset="0"/>
                <a:cs typeface="Arial" pitchFamily="34" charset="0"/>
              </a:rPr>
              <a:t>Identifying universally accepted values </a:t>
            </a:r>
            <a:r>
              <a:rPr lang="en-US" sz="2400" i="1" dirty="0" err="1" smtClean="0">
                <a:latin typeface="Arial" pitchFamily="34" charset="0"/>
                <a:cs typeface="Arial" pitchFamily="34" charset="0"/>
              </a:rPr>
              <a:t>vs</a:t>
            </a:r>
            <a:r>
              <a:rPr lang="en-US" sz="2400" i="1" dirty="0" smtClean="0">
                <a:latin typeface="Arial" pitchFamily="34" charset="0"/>
                <a:cs typeface="Arial" pitchFamily="34" charset="0"/>
              </a:rPr>
              <a:t> </a:t>
            </a:r>
            <a:r>
              <a:rPr lang="en-US" sz="2400" i="1" dirty="0" smtClean="0">
                <a:latin typeface="Arial" pitchFamily="34" charset="0"/>
                <a:cs typeface="Arial" pitchFamily="34" charset="0"/>
              </a:rPr>
              <a:t>EOTC’s accepted norms </a:t>
            </a:r>
          </a:p>
          <a:p>
            <a:pPr marL="342900" lvl="1" indent="-342900">
              <a:buNone/>
            </a:pPr>
            <a:endParaRPr lang="en-US" sz="2400" b="1" dirty="0" smtClean="0">
              <a:latin typeface="Arial" pitchFamily="34" charset="0"/>
              <a:cs typeface="Arial" pitchFamily="34" charset="0"/>
            </a:endParaRPr>
          </a:p>
          <a:p>
            <a:pPr algn="ctr">
              <a:buNone/>
            </a:pPr>
            <a:endParaRPr lang="en-US" sz="2400" dirty="0" smtClean="0">
              <a:solidFill>
                <a:schemeClr val="accent6">
                  <a:lumMod val="75000"/>
                </a:schemeClr>
              </a:solidFill>
            </a:endParaRPr>
          </a:p>
          <a:p>
            <a:pPr marL="0" lvl="1" indent="1588" algn="ctr">
              <a:buNone/>
            </a:pPr>
            <a:endParaRPr lang="en-US" sz="2400" dirty="0"/>
          </a:p>
        </p:txBody>
      </p:sp>
      <p:sp>
        <p:nvSpPr>
          <p:cNvPr id="5" name="Title 1"/>
          <p:cNvSpPr txBox="1">
            <a:spLocks/>
          </p:cNvSpPr>
          <p:nvPr/>
        </p:nvSpPr>
        <p:spPr>
          <a:xfrm>
            <a:off x="6172200" y="304800"/>
            <a:ext cx="2743200" cy="533400"/>
          </a:xfrm>
          <a:prstGeom prst="rect">
            <a:avLst/>
          </a:prstGeom>
        </p:spPr>
        <p:txBody>
          <a:bodyPr>
            <a:noAutofit/>
          </a:bodyPr>
          <a:lstStyle/>
          <a:p>
            <a:pPr marL="0" marR="0" lvl="1" indent="0" algn="ctr" defTabSz="914400" rtl="0" eaLnBrk="0" fontAlgn="base" latinLnBrk="0" hangingPunct="0">
              <a:lnSpc>
                <a:spcPct val="100000"/>
              </a:lnSpc>
              <a:spcBef>
                <a:spcPct val="0"/>
              </a:spcBef>
              <a:spcAft>
                <a:spcPct val="0"/>
              </a:spcAft>
              <a:buClrTx/>
              <a:buSzTx/>
              <a:buFontTx/>
              <a:buNone/>
              <a:tabLst/>
              <a:defRPr/>
            </a:pP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Introduction </a:t>
            </a:r>
            <a:r>
              <a:rPr kumimoji="0" lang="en-US" sz="2000" b="1" i="1" u="none" strike="noStrike" kern="0" cap="none" spc="0" normalizeH="0" baseline="0" noProof="0" dirty="0" err="1" smtClean="0">
                <a:ln>
                  <a:noFill/>
                </a:ln>
                <a:solidFill>
                  <a:schemeClr val="accent1"/>
                </a:solidFill>
                <a:effectLst/>
                <a:uLnTx/>
                <a:uFillTx/>
                <a:latin typeface="Arial" pitchFamily="34" charset="0"/>
                <a:cs typeface="Arial" pitchFamily="34" charset="0"/>
              </a:rPr>
              <a:t>cntd</a:t>
            </a: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a:t>
            </a:r>
            <a:b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br>
            <a:endParaRPr kumimoji="0" lang="en-US" sz="2000" b="0" i="1" u="none" strike="noStrike" kern="0" cap="none" spc="0" normalizeH="0" baseline="0" noProof="0" dirty="0">
              <a:ln>
                <a:noFill/>
              </a:ln>
              <a:solidFill>
                <a:schemeClr val="accent1"/>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14400"/>
            <a:ext cx="8763000" cy="5410200"/>
          </a:xfrm>
        </p:spPr>
        <p:txBody>
          <a:bodyPr>
            <a:noAutofit/>
          </a:bodyPr>
          <a:lstStyle/>
          <a:p>
            <a:pPr marL="342900" lvl="1" indent="-342900">
              <a:lnSpc>
                <a:spcPct val="150000"/>
              </a:lnSpc>
              <a:buNone/>
            </a:pPr>
            <a:r>
              <a:rPr lang="en-US" b="1" dirty="0" smtClean="0"/>
              <a:t>Importance of the Research </a:t>
            </a:r>
          </a:p>
          <a:p>
            <a:pPr marL="457200" lvl="1" indent="-342900">
              <a:lnSpc>
                <a:spcPct val="150000"/>
              </a:lnSpc>
              <a:buFont typeface="Wingdings" pitchFamily="2" charset="2"/>
              <a:buChar char="§"/>
            </a:pPr>
            <a:r>
              <a:rPr lang="en-US" sz="2400" i="1" dirty="0" smtClean="0">
                <a:latin typeface="Arial" pitchFamily="34" charset="0"/>
                <a:cs typeface="Arial" pitchFamily="34" charset="0"/>
              </a:rPr>
              <a:t>To identify the underplaying values of EOTC in conserving LRHS.</a:t>
            </a:r>
          </a:p>
          <a:p>
            <a:pPr marL="457200" lvl="1" indent="-342900">
              <a:lnSpc>
                <a:spcPct val="150000"/>
              </a:lnSpc>
              <a:buFont typeface="Wingdings" pitchFamily="2" charset="2"/>
              <a:buChar char="§"/>
            </a:pPr>
            <a:r>
              <a:rPr lang="en-US" sz="2400" i="1" dirty="0" smtClean="0">
                <a:latin typeface="Arial" pitchFamily="34" charset="0"/>
                <a:cs typeface="Arial" pitchFamily="34" charset="0"/>
              </a:rPr>
              <a:t>To decide what approach or principle to adopt while conserving EOTC monasteries. </a:t>
            </a:r>
          </a:p>
          <a:p>
            <a:pPr marL="457200" lvl="1" indent="-342900">
              <a:lnSpc>
                <a:spcPct val="150000"/>
              </a:lnSpc>
              <a:buFont typeface="Wingdings" pitchFamily="2" charset="2"/>
              <a:buChar char="§"/>
            </a:pPr>
            <a:r>
              <a:rPr lang="en-US" sz="2400" i="1" dirty="0" smtClean="0">
                <a:latin typeface="Arial" pitchFamily="34" charset="0"/>
                <a:cs typeface="Arial" pitchFamily="34" charset="0"/>
              </a:rPr>
              <a:t>To provide </a:t>
            </a:r>
            <a:r>
              <a:rPr lang="en-US" sz="2400" i="1" dirty="0" smtClean="0">
                <a:latin typeface="Arial" pitchFamily="34" charset="0"/>
                <a:cs typeface="Arial" pitchFamily="34" charset="0"/>
              </a:rPr>
              <a:t>insight </a:t>
            </a:r>
            <a:r>
              <a:rPr lang="en-US" sz="2400" i="1" dirty="0" smtClean="0">
                <a:latin typeface="Arial" pitchFamily="34" charset="0"/>
                <a:cs typeface="Arial" pitchFamily="34" charset="0"/>
              </a:rPr>
              <a:t>in developing the most appropriate approaches in tackling challenging problems of heritage protection and generating understanding and mutual respect.</a:t>
            </a:r>
          </a:p>
          <a:p>
            <a:pPr marL="342900" lvl="1" indent="-342900">
              <a:lnSpc>
                <a:spcPct val="150000"/>
              </a:lnSpc>
              <a:buNone/>
            </a:pPr>
            <a:endParaRPr lang="en-US" b="1" dirty="0" smtClean="0">
              <a:latin typeface="Arial" pitchFamily="34" charset="0"/>
              <a:cs typeface="Arial" pitchFamily="34" charset="0"/>
            </a:endParaRPr>
          </a:p>
          <a:p>
            <a:pPr algn="ctr">
              <a:lnSpc>
                <a:spcPct val="150000"/>
              </a:lnSpc>
              <a:buNone/>
            </a:pPr>
            <a:endParaRPr lang="en-US" sz="1800" dirty="0" smtClean="0">
              <a:solidFill>
                <a:schemeClr val="accent6">
                  <a:lumMod val="75000"/>
                </a:schemeClr>
              </a:solidFill>
            </a:endParaRPr>
          </a:p>
          <a:p>
            <a:pPr marL="0" lvl="1" indent="1588" algn="ctr">
              <a:lnSpc>
                <a:spcPct val="150000"/>
              </a:lnSpc>
              <a:buNone/>
            </a:pPr>
            <a:endParaRPr lang="en-US" sz="1800" dirty="0"/>
          </a:p>
        </p:txBody>
      </p:sp>
      <p:sp>
        <p:nvSpPr>
          <p:cNvPr id="5" name="Title 1"/>
          <p:cNvSpPr txBox="1">
            <a:spLocks/>
          </p:cNvSpPr>
          <p:nvPr/>
        </p:nvSpPr>
        <p:spPr>
          <a:xfrm>
            <a:off x="6172200" y="304800"/>
            <a:ext cx="2743200" cy="533400"/>
          </a:xfrm>
          <a:prstGeom prst="rect">
            <a:avLst/>
          </a:prstGeom>
        </p:spPr>
        <p:txBody>
          <a:bodyPr>
            <a:noAutofit/>
          </a:bodyPr>
          <a:lstStyle/>
          <a:p>
            <a:pPr marL="0" marR="0" lvl="1" indent="0" algn="ctr" defTabSz="914400" rtl="0" eaLnBrk="0" fontAlgn="base" latinLnBrk="0" hangingPunct="0">
              <a:lnSpc>
                <a:spcPct val="100000"/>
              </a:lnSpc>
              <a:spcBef>
                <a:spcPct val="0"/>
              </a:spcBef>
              <a:spcAft>
                <a:spcPct val="0"/>
              </a:spcAft>
              <a:buClrTx/>
              <a:buSzTx/>
              <a:buFontTx/>
              <a:buNone/>
              <a:tabLst/>
              <a:defRPr/>
            </a:pP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Introduction </a:t>
            </a:r>
            <a:r>
              <a:rPr kumimoji="0" lang="en-US" sz="2000" b="1" i="1" u="none" strike="noStrike" kern="0" cap="none" spc="0" normalizeH="0" baseline="0" noProof="0" dirty="0" err="1" smtClean="0">
                <a:ln>
                  <a:noFill/>
                </a:ln>
                <a:solidFill>
                  <a:schemeClr val="accent1"/>
                </a:solidFill>
                <a:effectLst/>
                <a:uLnTx/>
                <a:uFillTx/>
                <a:latin typeface="Arial" pitchFamily="34" charset="0"/>
                <a:cs typeface="Arial" pitchFamily="34" charset="0"/>
              </a:rPr>
              <a:t>cntd</a:t>
            </a:r>
            <a: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t>…</a:t>
            </a:r>
            <a:br>
              <a:rPr kumimoji="0" lang="en-US" sz="2000" b="1" i="1" u="none" strike="noStrike" kern="0" cap="none" spc="0" normalizeH="0" baseline="0" noProof="0" dirty="0" smtClean="0">
                <a:ln>
                  <a:noFill/>
                </a:ln>
                <a:solidFill>
                  <a:schemeClr val="accent1"/>
                </a:solidFill>
                <a:effectLst/>
                <a:uLnTx/>
                <a:uFillTx/>
                <a:latin typeface="Arial" pitchFamily="34" charset="0"/>
                <a:cs typeface="Arial" pitchFamily="34" charset="0"/>
              </a:rPr>
            </a:br>
            <a:endParaRPr kumimoji="0" lang="en-US" sz="2000" b="0" i="1" u="none" strike="noStrike" kern="0" cap="none" spc="0" normalizeH="0" baseline="0" noProof="0" dirty="0">
              <a:ln>
                <a:noFill/>
              </a:ln>
              <a:solidFill>
                <a:schemeClr val="accent1"/>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17165</TotalTime>
  <Words>2669</Words>
  <Application>Microsoft Office PowerPoint</Application>
  <PresentationFormat>On-screen Show (4:3)</PresentationFormat>
  <Paragraphs>537</Paragraphs>
  <Slides>53</Slides>
  <Notes>0</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Office Theme</vt:lpstr>
      <vt:lpstr>READY</vt:lpstr>
      <vt:lpstr>Principles and Conservation Values of Ethiopian Orthodox Tewahido Church (EOTC) . The Case of Debrelibanos monastery .  Thesis submitted to the Graduate Programs Director of the Ethiopian Institute of Architecture, Building Construction and City Development (EiABC), Addis Ababa University, in partial fulfillment of the requirements for the Masters of Conservation of Urban and Architectural Heritage . Yohannes Mekonnen June, 2018   </vt:lpstr>
      <vt:lpstr>Introduction  </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RESEARCH METHEDIOLOGY </vt:lpstr>
      <vt:lpstr>Slide 39</vt:lpstr>
      <vt:lpstr>Slide 40</vt:lpstr>
      <vt:lpstr>Slide 41</vt:lpstr>
      <vt:lpstr>FINDINGS AND DISCUSSION </vt:lpstr>
      <vt:lpstr>Slide 43</vt:lpstr>
      <vt:lpstr>Slide 44</vt:lpstr>
      <vt:lpstr>Slide 45</vt:lpstr>
      <vt:lpstr>Slide 46</vt:lpstr>
      <vt:lpstr>Slide 47</vt:lpstr>
      <vt:lpstr>Slide 48</vt:lpstr>
      <vt:lpstr>Slide 49</vt:lpstr>
      <vt:lpstr>Slide 50</vt:lpstr>
      <vt:lpstr>Conclusion and Recommendations</vt:lpstr>
      <vt:lpstr>Slide 52</vt:lpstr>
      <vt:lpstr>Slide 53</vt:lpstr>
    </vt:vector>
  </TitlesOfParts>
  <Company>Abba Architects Plc.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Abba;Asgedom Hailu</dc:creator>
  <cp:lastModifiedBy>Architect Yohannes M</cp:lastModifiedBy>
  <cp:revision>774</cp:revision>
  <dcterms:created xsi:type="dcterms:W3CDTF">2010-03-29T19:56:41Z</dcterms:created>
  <dcterms:modified xsi:type="dcterms:W3CDTF">2018-06-28T08:45:59Z</dcterms:modified>
  <cp:category>Green Architecture</cp:category>
</cp:coreProperties>
</file>